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3" r:id="rId1"/>
  </p:sldMasterIdLst>
  <p:notesMasterIdLst>
    <p:notesMasterId r:id="rId28"/>
  </p:notesMasterIdLst>
  <p:handoutMasterIdLst>
    <p:handoutMasterId r:id="rId29"/>
  </p:handoutMasterIdLst>
  <p:sldIdLst>
    <p:sldId id="316" r:id="rId2"/>
    <p:sldId id="305" r:id="rId3"/>
    <p:sldId id="268" r:id="rId4"/>
    <p:sldId id="269" r:id="rId5"/>
    <p:sldId id="282" r:id="rId6"/>
    <p:sldId id="263" r:id="rId7"/>
    <p:sldId id="315" r:id="rId8"/>
    <p:sldId id="306" r:id="rId9"/>
    <p:sldId id="308" r:id="rId10"/>
    <p:sldId id="309" r:id="rId11"/>
    <p:sldId id="318" r:id="rId12"/>
    <p:sldId id="275" r:id="rId13"/>
    <p:sldId id="276" r:id="rId14"/>
    <p:sldId id="285" r:id="rId15"/>
    <p:sldId id="260" r:id="rId16"/>
    <p:sldId id="314" r:id="rId17"/>
    <p:sldId id="317" r:id="rId18"/>
    <p:sldId id="300" r:id="rId19"/>
    <p:sldId id="261" r:id="rId20"/>
    <p:sldId id="310" r:id="rId21"/>
    <p:sldId id="303" r:id="rId22"/>
    <p:sldId id="279" r:id="rId23"/>
    <p:sldId id="301" r:id="rId24"/>
    <p:sldId id="277" r:id="rId25"/>
    <p:sldId id="281" r:id="rId26"/>
    <p:sldId id="319" r:id="rId27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илисов Артём Викторович" initials="ВАВ" lastIdx="9" clrIdx="0">
    <p:extLst>
      <p:ext uri="{19B8F6BF-5375-455C-9EA6-DF929625EA0E}">
        <p15:presenceInfo xmlns:p15="http://schemas.microsoft.com/office/powerpoint/2012/main" userId="Вилисов Артём Виктор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AD"/>
    <a:srgbClr val="F83458"/>
    <a:srgbClr val="DEE2F4"/>
    <a:srgbClr val="CBD4F5"/>
    <a:srgbClr val="FF496C"/>
    <a:srgbClr val="EBEEF9"/>
    <a:srgbClr val="E2E6F6"/>
    <a:srgbClr val="DFE5F9"/>
    <a:srgbClr val="EDF5FE"/>
    <a:srgbClr val="FE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4" autoAdjust="0"/>
    <p:restoredTop sz="96433" autoAdjust="0"/>
  </p:normalViewPr>
  <p:slideViewPr>
    <p:cSldViewPr snapToGrid="0">
      <p:cViewPr varScale="1">
        <p:scale>
          <a:sx n="91" d="100"/>
          <a:sy n="91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322FD-42AE-4246-AB70-1162A314EA1A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0C44-D1E6-4D64-B6C3-8DE2D9AADA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8831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49908-1920-482F-A6D2-BADA50BDBEE5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703D-D415-4AB4-BF73-AFF4B5C7A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67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18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8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6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6703D-D415-4AB4-BF73-AFF4B5C7A4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42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579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93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8ED-4480-4FFC-9AAE-33340337A5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5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8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52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3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8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86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08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810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9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643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7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89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5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7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21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82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66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32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56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521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77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82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687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94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12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45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018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986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27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962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434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02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4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4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17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1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7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538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738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465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47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9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316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203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95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920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2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939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4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87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0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"/>
            <a:ext cx="10691813" cy="793877"/>
          </a:xfrm>
          <a:prstGeom prst="rect">
            <a:avLst/>
          </a:prstGeom>
          <a:solidFill>
            <a:srgbClr val="1A5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1579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58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69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5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81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6" r:id="rId23"/>
    <p:sldLayoutId id="2147483937" r:id="rId24"/>
    <p:sldLayoutId id="2147483938" r:id="rId25"/>
    <p:sldLayoutId id="2147483939" r:id="rId26"/>
    <p:sldLayoutId id="2147483940" r:id="rId27"/>
    <p:sldLayoutId id="2147483941" r:id="rId28"/>
    <p:sldLayoutId id="2147483943" r:id="rId29"/>
    <p:sldLayoutId id="2147483946" r:id="rId30"/>
    <p:sldLayoutId id="2147483947" r:id="rId31"/>
    <p:sldLayoutId id="2147483949" r:id="rId32"/>
    <p:sldLayoutId id="2147483950" r:id="rId33"/>
    <p:sldLayoutId id="2147483845" r:id="rId34"/>
    <p:sldLayoutId id="2147483846" r:id="rId35"/>
    <p:sldLayoutId id="2147483847" r:id="rId36"/>
    <p:sldLayoutId id="2147483848" r:id="rId37"/>
    <p:sldLayoutId id="2147483849" r:id="rId38"/>
    <p:sldLayoutId id="2147483850" r:id="rId39"/>
    <p:sldLayoutId id="2147483851" r:id="rId40"/>
    <p:sldLayoutId id="2147483852" r:id="rId41"/>
    <p:sldLayoutId id="2147483853" r:id="rId42"/>
    <p:sldLayoutId id="2147483854" r:id="rId43"/>
    <p:sldLayoutId id="2147483855" r:id="rId44"/>
    <p:sldLayoutId id="2147483856" r:id="rId45"/>
    <p:sldLayoutId id="2147483857" r:id="rId46"/>
    <p:sldLayoutId id="2147483858" r:id="rId47"/>
    <p:sldLayoutId id="2147483859" r:id="rId48"/>
    <p:sldLayoutId id="2147483860" r:id="rId49"/>
    <p:sldLayoutId id="2147483861" r:id="rId50"/>
    <p:sldLayoutId id="2147483862" r:id="rId51"/>
    <p:sldLayoutId id="2147483863" r:id="rId52"/>
    <p:sldLayoutId id="2147483864" r:id="rId53"/>
    <p:sldLayoutId id="2147483865" r:id="rId54"/>
    <p:sldLayoutId id="2147483866" r:id="rId55"/>
    <p:sldLayoutId id="2147483867" r:id="rId56"/>
    <p:sldLayoutId id="2147483868" r:id="rId57"/>
    <p:sldLayoutId id="2147483869" r:id="rId58"/>
    <p:sldLayoutId id="2147483870" r:id="rId59"/>
    <p:sldLayoutId id="2147483871" r:id="rId60"/>
    <p:sldLayoutId id="2147483872" r:id="rId61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emf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gif"/><Relationship Id="rId2" Type="http://schemas.openxmlformats.org/officeDocument/2006/relationships/hyperlink" Target="https://www.gosuslugi.ru/382329/1/info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1.png"/><Relationship Id="rId11" Type="http://schemas.openxmlformats.org/officeDocument/2006/relationships/image" Target="../media/image56.gif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58.emf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gi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68.gif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Relationship Id="rId14" Type="http://schemas.openxmlformats.org/officeDocument/2006/relationships/hyperlink" Target="https://www.gosuslugi.ru/31484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719189" y="2689579"/>
            <a:ext cx="8620019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dirty="0">
                <a:solidFill>
                  <a:srgbClr val="0225A3"/>
                </a:solidFill>
                <a:latin typeface="Century Gothic" panose="020B0502020202020204" pitchFamily="34" charset="0"/>
              </a:rPr>
              <a:t>п</a:t>
            </a:r>
            <a:r>
              <a:rPr lang="ru-RU" sz="36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оддержка МСП и </a:t>
            </a:r>
            <a:r>
              <a:rPr lang="ru-RU" sz="3600" dirty="0" err="1" smtClean="0">
                <a:solidFill>
                  <a:srgbClr val="0225A3"/>
                </a:solidFill>
                <a:latin typeface="Century Gothic" panose="020B0502020202020204" pitchFamily="34" charset="0"/>
              </a:rPr>
              <a:t>самозанятых</a:t>
            </a:r>
            <a:endParaRPr lang="ru-RU" sz="36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719190" y="3818027"/>
            <a:ext cx="10140594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60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Продукты </a:t>
            </a:r>
          </a:p>
          <a:p>
            <a:pPr fontAlgn="auto">
              <a:spcAft>
                <a:spcPts val="0"/>
              </a:spcAft>
            </a:pPr>
            <a:r>
              <a:rPr lang="ru-RU" sz="60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АО «Корпорация «МСП»</a:t>
            </a:r>
            <a:endParaRPr lang="ru-RU" sz="6000" b="1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719188" y="7060367"/>
            <a:ext cx="8620019" cy="27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200" dirty="0">
                <a:solidFill>
                  <a:srgbClr val="0225A3"/>
                </a:solidFill>
                <a:latin typeface="Century Gothic" panose="020B0502020202020204" pitchFamily="34" charset="0"/>
              </a:rPr>
              <a:t>а</a:t>
            </a:r>
            <a:r>
              <a:rPr lang="ru-RU" sz="12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ктуальная на 29.03.2021 </a:t>
            </a:r>
            <a:endParaRPr lang="ru-RU" sz="12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436187"/>
            <a:ext cx="9398524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субсидирования процентной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ставки, реализуемая Минэкономразвития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/>
            </a:r>
            <a:b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России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 при 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участии АО «Корпорация «МСП», выполняющего</a:t>
            </a:r>
            <a:b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функции оператора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1450970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91" y="548434"/>
            <a:ext cx="1249683" cy="37684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4842" y="1611899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/>
          </p:nvPr>
        </p:nvGraphicFramePr>
        <p:xfrm>
          <a:off x="218428" y="1848492"/>
          <a:ext cx="10201922" cy="2205630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659633">
                  <a:extLst>
                    <a:ext uri="{9D8B030D-6E8A-4147-A177-3AD203B41FA5}">
                      <a16:colId xmlns:a16="http://schemas.microsoft.com/office/drawing/2014/main" xmlns="" val="2411965636"/>
                    </a:ext>
                  </a:extLst>
                </a:gridCol>
                <a:gridCol w="8542289">
                  <a:extLst>
                    <a:ext uri="{9D8B030D-6E8A-4147-A177-3AD203B41FA5}">
                      <a16:colId xmlns:a16="http://schemas.microsoft.com/office/drawing/2014/main" xmlns="" val="1622346049"/>
                    </a:ext>
                  </a:extLst>
                </a:gridCol>
              </a:tblGrid>
              <a:tr h="487205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4012" indent="-171450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Субъекты МСП; 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Самозанятые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98789319"/>
                  </a:ext>
                </a:extLst>
              </a:tr>
              <a:tr h="687561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цели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Инвестиционные цели;</a:t>
                      </a:r>
                    </a:p>
                    <a:p>
                      <a:pPr marL="355600" indent="-173038" algn="l" defTabSz="1007943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средств; 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Рефинансирование кредита (приоритетные отрасли);</a:t>
                      </a:r>
                    </a:p>
                    <a:p>
                      <a:pPr marL="355600" marR="0" lvl="0" indent="-173038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развитие предпринимательской деятельности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1766475"/>
                  </a:ext>
                </a:extLst>
              </a:tr>
              <a:tr h="372597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размер кредита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 млрд 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на инвестиционные цели;</a:t>
                      </a: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тыс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.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 млн рублей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 на пополнение оборотных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7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10 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инвестиционные цели;</a:t>
                      </a: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3 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пополнение оборотных средств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3843978"/>
                  </a:ext>
                </a:extLst>
              </a:tr>
              <a:tr h="291530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% ставка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7%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(ключевая ставка Банка России, действующая на дату заключения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кредитного договора (соглашения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)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+ 2,75% годовых**)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8527727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4842" y="4166447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Приоритетные отрасли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47439" y="4518009"/>
            <a:ext cx="4084225" cy="2314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Сельское хозяйство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Строительство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Здравоохранение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Образование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Обрабатывающее производство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Услуги в сфере туризма (внутреннего и въездного)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области культуры, спорта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профессиональная, научная и техническая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Информация и связь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Транспортировка и хранение</a:t>
            </a:r>
          </a:p>
          <a:p>
            <a:pPr marL="411162" lvl="1" indent="-228600" defTabSz="1007943" fontAlgn="ctr">
              <a:lnSpc>
                <a:spcPts val="1100"/>
              </a:lnSpc>
              <a:spcAft>
                <a:spcPts val="3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Водоснабжение, водоотведение, организация сбора, обработки и утилизации отходов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827236" y="4518009"/>
            <a:ext cx="5897789" cy="233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12.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гостиниц и предприятий общественного питания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13.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Деятельность в сфере бытовых услуг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14.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 и распределение электроэнергии, газа и воды 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Розничная / оптовая торговля при условии заключения кредитного договора (соглашения) на инвестиционные цели</a:t>
            </a:r>
          </a:p>
          <a:p>
            <a:pPr marL="182562" lvl="1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16.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на территории моногородов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17.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Розничная/оптовая торговля на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территории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ДФО, СКФО,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Республики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Крым и </a:t>
            </a:r>
            <a:r>
              <a:rPr lang="ru-RU" sz="1000" dirty="0" err="1" smtClean="0">
                <a:latin typeface="Century Gothic" panose="020B0502020202020204" pitchFamily="34" charset="0"/>
                <a:cs typeface="Helvetica" panose="020B0604020202020204" pitchFamily="34" charset="0"/>
              </a:rPr>
              <a:t>г.Севастополя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, Арктическая зона</a:t>
            </a: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Розничная торговля при условии, что субъект малого предпринимательства является </a:t>
            </a:r>
            <a:r>
              <a:rPr lang="ru-RU" sz="1000" dirty="0" err="1"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микропредприятием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(за исключением случаев, указанных в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п.15-18)</a:t>
            </a:r>
            <a:endParaRPr lang="ru-RU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447675" lvl="1" indent="-266700" defTabSz="1007943" fontAlgn="ctr">
              <a:lnSpc>
                <a:spcPts val="1100"/>
              </a:lnSpc>
              <a:spcAft>
                <a:spcPts val="300"/>
              </a:spcAft>
            </a:pPr>
            <a:r>
              <a:rPr lang="ru-RU" sz="110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19. 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Аренда (сдача внаем), за исключением предоставления по договорам финансовой аренды (лизинга), собственного недвижимого имущества </a:t>
            </a:r>
            <a:b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(за исключением земельных участков, многоквартирных домов, жилых домов, квартир и иных жилых помещений) и собственного движимого имущества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4842" y="6976551"/>
            <a:ext cx="1040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*Включая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кредитные договоры, заключенные уполномоченными банками и заемщиками в 2019-2024 годах, условия которых приведены в соответствие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с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требованиями Программы субсидирования посредством заключения соответствующих дополнительных соглашений к этим кредитным договорам.</a:t>
            </a:r>
          </a:p>
          <a:p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**Кредиты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предоставляются </a:t>
            </a:r>
            <a:r>
              <a:rPr lang="ru-RU" sz="700" dirty="0" err="1">
                <a:latin typeface="Century Gothic" panose="020B0502020202020204" pitchFamily="34" charset="0"/>
                <a:cs typeface="Helvetica" panose="020B0604020202020204" pitchFamily="34" charset="0"/>
              </a:rPr>
              <a:t>микропредприятиям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700" dirty="0" err="1" smtClean="0"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самозанятым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гражданам в размере до 10 млн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по ставке до 9,95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%.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628818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76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C7D25CC5-527D-C143-B7C9-CB71B91D8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" t="8068" r="7234" b="7055"/>
          <a:stretch/>
        </p:blipFill>
        <p:spPr bwMode="auto">
          <a:xfrm>
            <a:off x="9847335" y="6748110"/>
            <a:ext cx="649481" cy="64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3536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льготного лизинга оборудования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для субъектов индивидуального и малого предпринимательства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94220" y="7140233"/>
            <a:ext cx="2709327" cy="25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44842" y="1593189"/>
          <a:ext cx="6598754" cy="4642707"/>
        </p:xfrm>
        <a:graphic>
          <a:graphicData uri="http://schemas.openxmlformats.org/drawingml/2006/table">
            <a:tbl>
              <a:tblPr/>
              <a:tblGrid>
                <a:gridCol w="1436001">
                  <a:extLst>
                    <a:ext uri="{9D8B030D-6E8A-4147-A177-3AD203B41FA5}">
                      <a16:colId xmlns="" xmlns:a16="http://schemas.microsoft.com/office/drawing/2014/main" val="1780805883"/>
                    </a:ext>
                  </a:extLst>
                </a:gridCol>
                <a:gridCol w="1695798">
                  <a:extLst>
                    <a:ext uri="{9D8B030D-6E8A-4147-A177-3AD203B41FA5}">
                      <a16:colId xmlns="" xmlns:a16="http://schemas.microsoft.com/office/drawing/2014/main" val="1271650411"/>
                    </a:ext>
                  </a:extLst>
                </a:gridCol>
                <a:gridCol w="955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500">
                  <a:extLst>
                    <a:ext uri="{9D8B030D-6E8A-4147-A177-3AD203B41FA5}">
                      <a16:colId xmlns="" xmlns:a16="http://schemas.microsoft.com/office/drawing/2014/main" val="1584976539"/>
                    </a:ext>
                  </a:extLst>
                </a:gridCol>
                <a:gridCol w="708135">
                  <a:extLst>
                    <a:ext uri="{9D8B030D-6E8A-4147-A177-3AD203B41FA5}">
                      <a16:colId xmlns="" xmlns:a16="http://schemas.microsoft.com/office/drawing/2014/main" val="3641748082"/>
                    </a:ext>
                  </a:extLst>
                </a:gridCol>
                <a:gridCol w="596686">
                  <a:extLst>
                    <a:ext uri="{9D8B030D-6E8A-4147-A177-3AD203B41FA5}">
                      <a16:colId xmlns="" xmlns:a16="http://schemas.microsoft.com/office/drawing/2014/main" val="3451683447"/>
                    </a:ext>
                  </a:extLst>
                </a:gridCol>
              </a:tblGrid>
              <a:tr h="38649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 продукт</a:t>
                      </a:r>
                    </a:p>
                  </a:txBody>
                  <a:tcPr marL="6932" marR="6932" marT="6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ставка</a:t>
                      </a:r>
                    </a:p>
                    <a:p>
                      <a:pPr algn="ctr" rtl="0" fontAlgn="ctr"/>
                      <a:endParaRPr lang="ru-RU" sz="1050" b="1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сумма </a:t>
                      </a:r>
                      <a:r>
                        <a:rPr lang="ru-RU" sz="1050" b="1" kern="1200" dirty="0" err="1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финан</a:t>
                      </a: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-</a:t>
                      </a:r>
                      <a:b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1050" b="1" kern="1200" dirty="0" err="1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сирования</a:t>
                      </a: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*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 </a:t>
                      </a:r>
                    </a:p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лизинга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аванс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2237818"/>
                  </a:ext>
                </a:extLst>
              </a:tr>
              <a:tr h="434313">
                <a:tc gridSpan="2">
                  <a:txBody>
                    <a:bodyPr/>
                    <a:lstStyle/>
                    <a:p>
                      <a:pPr marL="0" marR="0" lvl="0" indent="85725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Л</a:t>
                      </a:r>
                      <a:r>
                        <a:rPr lang="ru-RU" sz="1000" b="0" kern="1200" dirty="0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изинг </a:t>
                      </a: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без аванса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6% </a:t>
                      </a:r>
                    </a:p>
                    <a:p>
                      <a:pPr algn="ctr" rtl="0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для российского оборудования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8%</a:t>
                      </a: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для иностранного оборудования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93324" rtl="0" eaLnBrk="1" fontAlgn="ctr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2,5-50</a:t>
                      </a:r>
                    </a:p>
                    <a:p>
                      <a:pPr marL="0" algn="ctr" defTabSz="1093324" rtl="0" eaLnBrk="1" fontAlgn="ctr" latinLnBrk="0" hangingPunct="1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13-60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0%***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8944443"/>
                  </a:ext>
                </a:extLst>
              </a:tr>
              <a:tr h="606592">
                <a:tc rowSpan="2">
                  <a:txBody>
                    <a:bodyPr/>
                    <a:lstStyle/>
                    <a:p>
                      <a:pPr marL="0" marR="0" lvl="0" indent="85725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</a:t>
                      </a:r>
                      <a:r>
                        <a:rPr lang="ru-RU" sz="1000" b="0" kern="1200" dirty="0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роизводство</a:t>
                      </a:r>
                      <a:endParaRPr lang="en-US" sz="1000" b="0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Высокотехнологичное и инновационное производство (</a:t>
                      </a:r>
                      <a:r>
                        <a:rPr lang="ru-RU" sz="900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ВиП</a:t>
                      </a:r>
                      <a:r>
                        <a:rPr lang="ru-RU" sz="90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), </a:t>
                      </a:r>
                    </a:p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поставщики </a:t>
                      </a:r>
                      <a:r>
                        <a:rPr lang="ru-RU" sz="900" i="0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ВиП</a:t>
                      </a:r>
                      <a:r>
                        <a:rPr lang="ru-RU" sz="90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продукции для крупнейших заказчиков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2,5-50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13-84 месяцев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82278083"/>
                  </a:ext>
                </a:extLst>
              </a:tr>
              <a:tr h="43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Приоритетное производство и поставщики крупнейших заказчиков</a:t>
                      </a:r>
                      <a:endParaRPr lang="ru-RU" sz="900" i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13-60 месяцев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42036891"/>
                  </a:ext>
                </a:extLst>
              </a:tr>
              <a:tr h="434313">
                <a:tc rowSpan="2">
                  <a:txBody>
                    <a:bodyPr/>
                    <a:lstStyle/>
                    <a:p>
                      <a:pPr marL="85725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 err="1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Сельхозкооперация</a:t>
                      </a:r>
                      <a:endParaRPr lang="ru-RU" sz="1000" b="0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Создание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2,5-10 </a:t>
                      </a: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13-84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месяца**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ctr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10%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60610166"/>
                  </a:ext>
                </a:extLst>
              </a:tr>
              <a:tr h="434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Развитие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2,5-50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2699268"/>
                  </a:ext>
                </a:extLst>
              </a:tr>
              <a:tr h="434313">
                <a:tc gridSpan="2">
                  <a:txBody>
                    <a:bodyPr/>
                    <a:lstStyle/>
                    <a:p>
                      <a:pPr marL="85725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Дальневосточный федеральный </a:t>
                      </a:r>
                      <a:r>
                        <a:rPr lang="ru-RU" sz="1000" b="0" kern="1200" dirty="0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округ и Северо-Кавказский федеральный округ</a:t>
                      </a:r>
                      <a:endParaRPr lang="ru-RU" sz="1000" b="0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2,5-50 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35033322"/>
                  </a:ext>
                </a:extLst>
              </a:tr>
              <a:tr h="643617">
                <a:tc gridSpan="2">
                  <a:txBody>
                    <a:bodyPr/>
                    <a:lstStyle/>
                    <a:p>
                      <a:pPr marL="85725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Моногорода, территории</a:t>
                      </a:r>
                      <a:r>
                        <a:rPr lang="ru-RU" sz="1000" b="0" kern="1200" noProof="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опережающего социально-экономического развития </a:t>
                      </a:r>
                      <a:br>
                        <a:rPr lang="ru-RU" sz="1000" b="0" kern="1200" noProof="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1000" b="0" kern="1200" noProof="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 Арктической зоны </a:t>
                      </a:r>
                      <a:r>
                        <a:rPr lang="ru-RU" sz="1000" b="0" kern="1200" noProof="0" dirty="0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Российской Федерации</a:t>
                      </a:r>
                      <a:endParaRPr lang="ru-RU" sz="1000" b="0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13-84 </a:t>
                      </a:r>
                    </a:p>
                    <a:p>
                      <a:pPr algn="ctr" rtl="0" fontAlgn="ctr"/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месяца</a:t>
                      </a:r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9611573"/>
                  </a:ext>
                </a:extLst>
              </a:tr>
              <a:tr h="415241">
                <a:tc gridSpan="2">
                  <a:txBody>
                    <a:bodyPr/>
                    <a:lstStyle/>
                    <a:p>
                      <a:pPr marL="0" marR="0" lvl="0" indent="85725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Спорт и </a:t>
                      </a:r>
                      <a:r>
                        <a:rPr lang="ru-RU" sz="1000" b="0" kern="1200" dirty="0" smtClean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туризм</a:t>
                      </a:r>
                      <a:endParaRPr lang="ru-RU" sz="1000" b="0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13-60 </a:t>
                      </a: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месяцев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056">
                <a:tc gridSpan="2">
                  <a:txBody>
                    <a:bodyPr/>
                    <a:lstStyle/>
                    <a:p>
                      <a:pPr marL="0" marR="0" lvl="0" indent="85725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Социальное предпринимательство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E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1-5 </a:t>
                      </a: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рублей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13-60</a:t>
                      </a:r>
                    </a:p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месяцев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15%</a:t>
                      </a:r>
                    </a:p>
                  </a:txBody>
                  <a:tcPr marL="6932" marR="6932" marT="6932" marB="0" anchor="ctr">
                    <a:lnL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4842" y="1092434"/>
            <a:ext cx="6781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Лизинговые продукты и параметры финансирования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4842" y="6428875"/>
            <a:ext cx="6781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*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Максимальный лимит на одного лизингополучателя (группу связанных компаний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).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** Выкупная стоимость до 60% от стоимости предмета лизинга при сроке лизинга, не превышающем 24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месяца.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*** При наличии поручительства РГО, обеспечивающего исполнение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лизингополучателем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обязательств по договору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лизинга, 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в размере не менее 30% от стоимости предмета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лизинга.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9323" y="1092434"/>
            <a:ext cx="354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информация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829323" y="1374259"/>
            <a:ext cx="378533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lvl="1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Программа реализуется через сеть дочерних региональных лизинговых компаний (РЛК) АО «Корпорация «МСП» с уставным капиталом в размере 2 млрд рублей каждая: </a:t>
            </a:r>
          </a:p>
          <a:p>
            <a:pPr marL="180975" lvl="2" indent="-95250" defTabSz="957263" fontAlgn="base">
              <a:lnSpc>
                <a:spcPts val="1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АО «РЛК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Республики Татарстан» (г. Казань)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;</a:t>
            </a:r>
            <a:endParaRPr lang="ru-RU" sz="9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80975" lvl="2" indent="-95250" defTabSz="957263" fontAlgn="base">
              <a:lnSpc>
                <a:spcPts val="1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АО «РЛК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Республики Башкортостан»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(г. Уфа)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;</a:t>
            </a:r>
            <a:endParaRPr lang="ru-RU" sz="9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80975" lvl="2" indent="-95250" defTabSz="957263" fontAlgn="base">
              <a:lnSpc>
                <a:spcPts val="1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АО «РЛК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Ярославской области»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(г. Ярославль)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;</a:t>
            </a:r>
            <a:endParaRPr lang="ru-RU" sz="9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80975" lvl="2" indent="-95250" defTabSz="957263" fontAlgn="base">
              <a:lnSpc>
                <a:spcPts val="1000"/>
              </a:lnSpc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9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АО «РЛК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Республики Саха (Якутия)»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(г. Якутск).</a:t>
            </a:r>
          </a:p>
          <a:p>
            <a:pPr marL="0" lvl="2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РЛК предоставляют лизинговое финансирование </a:t>
            </a:r>
            <a:b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на всей территории Российской Федерации вне зависимости от местонахождения лизингополучателя.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9323" y="3440465"/>
            <a:ext cx="354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 клиента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29323" y="3685648"/>
            <a:ext cx="3707011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Резидент </a:t>
            </a:r>
            <a:r>
              <a:rPr lang="ru-RU" sz="9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Российской Федерации,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субъект индивидуального и малого предпринимательства (ИМП), включенный в Единый реестр субъектов малого и среднего </a:t>
            </a:r>
            <a:r>
              <a:rPr lang="ru-RU" sz="9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предпринимательства</a:t>
            </a:r>
            <a:endParaRPr lang="ru-RU" sz="9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0" lvl="1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величина выручки (дохода)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800 млн </a:t>
            </a:r>
            <a:r>
              <a:rPr lang="ru-RU" sz="9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endParaRPr lang="ru-RU" sz="9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0" lvl="1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численность работников 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100 человек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29323" y="4593920"/>
            <a:ext cx="354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лизинга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29322" y="4847170"/>
            <a:ext cx="3707012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Оборудование</a:t>
            </a: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 – новое (ранее не использованное или </a:t>
            </a:r>
            <a:b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не введенное в эксплуатацию)</a:t>
            </a:r>
          </a:p>
          <a:p>
            <a:pPr marL="0" lvl="1" defTabSz="957263" fontAlgn="base">
              <a:lnSpc>
                <a:spcPts val="1000"/>
              </a:lnSpc>
              <a:spcAft>
                <a:spcPts val="400"/>
              </a:spcAft>
              <a:defRPr/>
            </a:pPr>
            <a:r>
              <a:rPr lang="ru-RU" sz="900" b="1" dirty="0">
                <a:solidFill>
                  <a:srgbClr val="F8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Виды имущества вне рамок программы </a:t>
            </a:r>
            <a:br>
              <a:rPr lang="ru-RU" sz="900" b="1" dirty="0">
                <a:solidFill>
                  <a:srgbClr val="F8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900" b="1" dirty="0">
                <a:solidFill>
                  <a:srgbClr val="F8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(финансирование не осуществляется)</a:t>
            </a:r>
          </a:p>
          <a:p>
            <a:pPr marL="171450" lvl="1" indent="-171450" defTabSz="957263" fontAlgn="base">
              <a:lnSpc>
                <a:spcPts val="1000"/>
              </a:lnSpc>
              <a:spcAft>
                <a:spcPts val="100"/>
              </a:spcAft>
              <a:buClr>
                <a:srgbClr val="F83458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оборудование, предназначенное для оптовой </a:t>
            </a:r>
            <a:b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и розничной торговой деятельности;</a:t>
            </a:r>
          </a:p>
          <a:p>
            <a:pPr marL="171450" lvl="1" indent="-171450" defTabSz="957263" fontAlgn="base">
              <a:lnSpc>
                <a:spcPts val="1000"/>
              </a:lnSpc>
              <a:spcAft>
                <a:spcPts val="100"/>
              </a:spcAft>
              <a:buClr>
                <a:srgbClr val="F83458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водные суда;</a:t>
            </a:r>
          </a:p>
          <a:p>
            <a:pPr marL="171450" lvl="1" indent="-171450" defTabSz="957263" fontAlgn="base">
              <a:lnSpc>
                <a:spcPts val="1000"/>
              </a:lnSpc>
              <a:spcAft>
                <a:spcPts val="100"/>
              </a:spcAft>
              <a:buClr>
                <a:srgbClr val="F83458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воздушные суда и другая авиационная техника;</a:t>
            </a:r>
          </a:p>
          <a:p>
            <a:pPr marL="171450" lvl="1" indent="-171450" defTabSz="957263" fontAlgn="base">
              <a:lnSpc>
                <a:spcPts val="1000"/>
              </a:lnSpc>
              <a:spcAft>
                <a:spcPts val="100"/>
              </a:spcAft>
              <a:buClr>
                <a:srgbClr val="F83458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подвижной состав железнодорожного транспорта;</a:t>
            </a:r>
          </a:p>
          <a:p>
            <a:pPr marL="171450" lvl="1" indent="-171450" defTabSz="957263" fontAlgn="base">
              <a:lnSpc>
                <a:spcPts val="1000"/>
              </a:lnSpc>
              <a:spcAft>
                <a:spcPts val="100"/>
              </a:spcAft>
              <a:buClr>
                <a:srgbClr val="F83458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транспортные средства, самоходные машины и другие виды техники, на которые оформляются паспорт транспортного средства или паспорт самоходной машины и других видов техники</a:t>
            </a:r>
          </a:p>
          <a:p>
            <a:pPr marL="171450" lvl="1" indent="-171450" defTabSz="957263" fontAlgn="base">
              <a:lnSpc>
                <a:spcPts val="1000"/>
              </a:lnSpc>
              <a:spcAft>
                <a:spcPts val="100"/>
              </a:spcAft>
              <a:buClr>
                <a:srgbClr val="F83458"/>
              </a:buClr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навесное, прицепное оборудование </a:t>
            </a:r>
            <a:b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к указанным видам техники.</a:t>
            </a:r>
            <a:endParaRPr lang="ru-RU" sz="9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лизинг_мсп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1980" y="2864916"/>
            <a:ext cx="3609930" cy="430887"/>
          </a:xfrm>
          <a:prstGeom prst="rect">
            <a:avLst/>
          </a:prstGeom>
          <a:solidFill>
            <a:srgbClr val="DEE2F4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Подать заявку можно также через МФЦ, Портал Бизнес-навигатора </a:t>
            </a:r>
            <a:r>
              <a:rPr lang="ru-RU" sz="1100" b="1" dirty="0" smtClean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МСП</a:t>
            </a:r>
            <a:endParaRPr lang="ru-RU" sz="1100" b="1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39A0816B-A07B-8041-AF27-9FF1A8D90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7486" r="10309" b="9398"/>
          <a:stretch/>
        </p:blipFill>
        <p:spPr bwMode="auto">
          <a:xfrm>
            <a:off x="9817750" y="6727779"/>
            <a:ext cx="675506" cy="6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1" y="237436"/>
            <a:ext cx="9452478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АО «МИР». Прямые инвестиции и </a:t>
            </a:r>
            <a:r>
              <a:rPr lang="ru-RU" sz="2800" b="1" dirty="0" err="1">
                <a:solidFill>
                  <a:srgbClr val="0225A3"/>
                </a:solidFill>
                <a:latin typeface="Century Gothic" panose="020B0502020202020204" pitchFamily="34" charset="0"/>
              </a:rPr>
              <a:t>краудфинансирование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 субъектов МСП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25764" y="7196795"/>
            <a:ext cx="3977783" cy="25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4841" y="1092434"/>
            <a:ext cx="568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Краудфинансирование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ЗПИФ «Платформа»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561058" y="988737"/>
            <a:ext cx="0" cy="6119073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436984"/>
              </p:ext>
            </p:extLst>
          </p:nvPr>
        </p:nvGraphicFramePr>
        <p:xfrm>
          <a:off x="230567" y="1577645"/>
          <a:ext cx="6339915" cy="5662140"/>
        </p:xfrm>
        <a:graphic>
          <a:graphicData uri="http://schemas.openxmlformats.org/drawingml/2006/table">
            <a:tbl>
              <a:tblPr/>
              <a:tblGrid>
                <a:gridCol w="1650666">
                  <a:extLst>
                    <a:ext uri="{9D8B030D-6E8A-4147-A177-3AD203B41FA5}">
                      <a16:colId xmlns="" xmlns:a16="http://schemas.microsoft.com/office/drawing/2014/main" val="1780805883"/>
                    </a:ext>
                  </a:extLst>
                </a:gridCol>
                <a:gridCol w="1287304">
                  <a:extLst>
                    <a:ext uri="{9D8B030D-6E8A-4147-A177-3AD203B41FA5}">
                      <a16:colId xmlns="" xmlns:a16="http://schemas.microsoft.com/office/drawing/2014/main" val="1584976539"/>
                    </a:ext>
                  </a:extLst>
                </a:gridCol>
                <a:gridCol w="3475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1041">
                  <a:extLst>
                    <a:ext uri="{9D8B030D-6E8A-4147-A177-3AD203B41FA5}">
                      <a16:colId xmlns="" xmlns:a16="http://schemas.microsoft.com/office/drawing/2014/main" val="3641748082"/>
                    </a:ext>
                  </a:extLst>
                </a:gridCol>
                <a:gridCol w="897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9946">
                  <a:extLst>
                    <a:ext uri="{9D8B030D-6E8A-4147-A177-3AD203B41FA5}">
                      <a16:colId xmlns="" xmlns:a16="http://schemas.microsoft.com/office/drawing/2014/main" val="3451683447"/>
                    </a:ext>
                  </a:extLst>
                </a:gridCol>
                <a:gridCol w="10836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6824">
                <a:tc>
                  <a:txBody>
                    <a:bodyPr/>
                    <a:lstStyle/>
                    <a:p>
                      <a:pPr algn="ctr" fontAlgn="b"/>
                      <a:endParaRPr lang="ru-RU" sz="1050" b="1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продукт 1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продукт 2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1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продукт 3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50" b="1" kern="1200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продукт 4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2237818"/>
                  </a:ext>
                </a:extLst>
              </a:tr>
              <a:tr h="955647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описание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57263" rtl="0" eaLnBrk="1" fontAlgn="base" latinLnBrk="0" hangingPunct="1">
                        <a:lnSpc>
                          <a:spcPts val="1000"/>
                        </a:lnSpc>
                        <a:spcAft>
                          <a:spcPts val="400"/>
                        </a:spcAft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 на обеспечение заявки на участие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в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госзакупке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defTabSz="957263" rtl="0" eaLnBrk="1" fontAlgn="base" latinLnBrk="0" hangingPunct="1">
                        <a:lnSpc>
                          <a:spcPts val="1000"/>
                        </a:lnSpc>
                        <a:spcAft>
                          <a:spcPts val="400"/>
                        </a:spcAft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 на исполнение контракта по 44-ФЗ, 223-ФЗ и 615-ПП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defTabSz="957263" rtl="0" eaLnBrk="1" fontAlgn="base" latinLnBrk="0" hangingPunct="1">
                        <a:lnSpc>
                          <a:spcPts val="1000"/>
                        </a:lnSpc>
                        <a:spcAft>
                          <a:spcPts val="400"/>
                        </a:spcAft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defTabSz="957263" rtl="0" eaLnBrk="1" fontAlgn="base" latinLnBrk="0" hangingPunct="1">
                        <a:lnSpc>
                          <a:spcPts val="1000"/>
                        </a:lnSpc>
                        <a:spcAft>
                          <a:spcPts val="400"/>
                        </a:spcAft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 под уступку прав требований по исполненному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контракту 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(факторинг) 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defTabSz="957263" rtl="0" eaLnBrk="1" fontAlgn="base" latinLnBrk="0" hangingPunct="1">
                        <a:lnSpc>
                          <a:spcPts val="1000"/>
                        </a:lnSpc>
                        <a:spcAft>
                          <a:spcPts val="400"/>
                        </a:spcAft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«Развитие» — заем на пополнение оборотных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средств / покупку оборудования и основных средств 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20210484"/>
                  </a:ext>
                </a:extLst>
              </a:tr>
              <a:tr h="984903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целевой сегмент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ИП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ЮЛ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,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в реестре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МСП участвующие в закупочных процедурах в соответствии с 44-ФЗ, 223-ФЗ и 615-ПП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ИП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ЮЛ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,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в реестре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МСП заключившие договор в соответствии с 44-ФЗ, 223-ФЗ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 615-ПП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ИП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ЮЛ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,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в реестре МСП исполнившие договор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в соответствии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 44-ФЗ, 223-ФЗ 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 615-ПП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ИП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/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ЮЛ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субъекты МСП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,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лизинговые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 </a:t>
                      </a:r>
                      <a:r>
                        <a:rPr lang="ru-RU" sz="8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факторинговые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компании для субъектов МСП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084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максимальный размер займа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3,5</a:t>
                      </a:r>
                      <a:r>
                        <a:rPr lang="ru-RU" sz="8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млн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рублей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079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максимальный </a:t>
                      </a:r>
                      <a:b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 займа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120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365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365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365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569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диапазон % ставки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15-36%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992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 регистрации заемщика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не менее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270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не менее 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270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не менее 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270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не менее </a:t>
                      </a:r>
                      <a:br>
                        <a:rPr lang="ru-RU" sz="900" dirty="0"/>
                      </a:br>
                      <a:r>
                        <a:rPr lang="ru-RU" sz="900" dirty="0"/>
                        <a:t>360 дней</a:t>
                      </a: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206042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обеспечение</a:t>
                      </a:r>
                    </a:p>
                  </a:txBody>
                  <a:tcPr marL="6932" marR="6932" marT="693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1.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Поручительство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: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/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Для ЮЛ — поручительство генерального директора/участника ЮЛ;</a:t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Для ИП — поручительство третьих лиц</a:t>
                      </a:r>
                      <a:endParaRPr lang="en-US" sz="8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2.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Предоставление оператору инвестиционной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платформы</a:t>
                      </a:r>
                      <a: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/>
                      </a:r>
                      <a:br>
                        <a:rPr lang="ru-RU" sz="8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обязательств по осуществлению </a:t>
                      </a:r>
                      <a:r>
                        <a:rPr lang="ru-RU" sz="800" kern="1200" dirty="0" err="1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безакцептного</a:t>
                      </a: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списания денежных средств </a:t>
                      </a:r>
                      <a:b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 </a:t>
                      </a:r>
                      <a:r>
                        <a:rPr lang="ru-RU" sz="800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расчетных </a:t>
                      </a: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счетов </a:t>
                      </a:r>
                      <a:r>
                        <a:rPr lang="ru-RU" sz="800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заемщика</a:t>
                      </a:r>
                      <a:r>
                        <a:rPr lang="ru-RU" sz="800" kern="1200" baseline="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контроля расчетных операций по счетам </a:t>
                      </a:r>
                      <a:r>
                        <a:rPr lang="ru-RU" sz="800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заемщика </a:t>
                      </a: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(например</a:t>
                      </a:r>
                      <a:r>
                        <a:rPr lang="en-US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, </a:t>
                      </a:r>
                      <a:r>
                        <a:rPr lang="ru-RU" sz="800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2-я </a:t>
                      </a:r>
                      <a:r>
                        <a:rPr lang="ru-RU" sz="800" kern="12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подпись</a:t>
                      </a:r>
                      <a:r>
                        <a:rPr lang="ru-RU" sz="800" kern="120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).</a:t>
                      </a:r>
                      <a:endParaRPr lang="ru-RU" sz="800" kern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9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932" marR="6932" marT="6932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621054" y="1092434"/>
            <a:ext cx="379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 инвестиции. </a:t>
            </a:r>
            <a:r>
              <a:rPr lang="ru-RU" sz="140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ЗПИФ «МИР» / ЗПИФ «Ранние инвестиции 1»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56747" y="2077459"/>
            <a:ext cx="77457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капитал</a:t>
            </a:r>
            <a:b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для МСП</a:t>
            </a:r>
          </a:p>
        </p:txBody>
      </p:sp>
      <p:sp>
        <p:nvSpPr>
          <p:cNvPr id="22" name="L-Shape 10"/>
          <p:cNvSpPr/>
          <p:nvPr/>
        </p:nvSpPr>
        <p:spPr>
          <a:xfrm rot="13701821">
            <a:off x="7463748" y="2241129"/>
            <a:ext cx="104825" cy="11530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31" name="Скругленный прямоугольник 73">
            <a:extLst>
              <a:ext uri="{FF2B5EF4-FFF2-40B4-BE49-F238E27FC236}">
                <a16:creationId xmlns="" xmlns:a16="http://schemas.microsoft.com/office/drawing/2014/main" id="{121B9F4D-4097-400A-A342-2C4DB4B8E6A0}"/>
              </a:ext>
            </a:extLst>
          </p:cNvPr>
          <p:cNvSpPr/>
          <p:nvPr/>
        </p:nvSpPr>
        <p:spPr>
          <a:xfrm>
            <a:off x="7765140" y="1768997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Объем финансирования </a:t>
            </a:r>
          </a:p>
        </p:txBody>
      </p:sp>
      <p:sp>
        <p:nvSpPr>
          <p:cNvPr id="32" name="Скругленный прямоугольник 74">
            <a:extLst>
              <a:ext uri="{FF2B5EF4-FFF2-40B4-BE49-F238E27FC236}">
                <a16:creationId xmlns="" xmlns:a16="http://schemas.microsoft.com/office/drawing/2014/main" id="{0EB4277F-6C34-4D54-A682-D84B6AABB228}"/>
              </a:ext>
            </a:extLst>
          </p:cNvPr>
          <p:cNvSpPr/>
          <p:nvPr/>
        </p:nvSpPr>
        <p:spPr>
          <a:xfrm>
            <a:off x="7765141" y="2076864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Целевая норма доходности</a:t>
            </a:r>
          </a:p>
        </p:txBody>
      </p:sp>
      <p:sp>
        <p:nvSpPr>
          <p:cNvPr id="33" name="Скругленный прямоугольник 76">
            <a:extLst>
              <a:ext uri="{FF2B5EF4-FFF2-40B4-BE49-F238E27FC236}">
                <a16:creationId xmlns="" xmlns:a16="http://schemas.microsoft.com/office/drawing/2014/main" id="{B017FBBB-C2F2-4639-9762-F4A7FC05B59B}"/>
              </a:ext>
            </a:extLst>
          </p:cNvPr>
          <p:cNvSpPr/>
          <p:nvPr/>
        </p:nvSpPr>
        <p:spPr>
          <a:xfrm>
            <a:off x="7765140" y="2373182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indent="-88900"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Целевая доля участия</a:t>
            </a:r>
          </a:p>
        </p:txBody>
      </p:sp>
      <p:sp>
        <p:nvSpPr>
          <p:cNvPr id="34" name="Скругленный прямоугольник 79">
            <a:extLst>
              <a:ext uri="{FF2B5EF4-FFF2-40B4-BE49-F238E27FC236}">
                <a16:creationId xmlns="" xmlns:a16="http://schemas.microsoft.com/office/drawing/2014/main" id="{313B9057-DBF0-4936-AF6F-D0460ABC4095}"/>
              </a:ext>
            </a:extLst>
          </p:cNvPr>
          <p:cNvSpPr/>
          <p:nvPr/>
        </p:nvSpPr>
        <p:spPr>
          <a:xfrm>
            <a:off x="7765140" y="2676826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участия</a:t>
            </a:r>
          </a:p>
        </p:txBody>
      </p:sp>
      <p:sp>
        <p:nvSpPr>
          <p:cNvPr id="35" name="Скругленный прямоугольник 80">
            <a:extLst>
              <a:ext uri="{FF2B5EF4-FFF2-40B4-BE49-F238E27FC236}">
                <a16:creationId xmlns="" xmlns:a16="http://schemas.microsoft.com/office/drawing/2014/main" id="{E1A261C7-2AE3-49A2-B2FF-E73983C6057B}"/>
              </a:ext>
            </a:extLst>
          </p:cNvPr>
          <p:cNvSpPr/>
          <p:nvPr/>
        </p:nvSpPr>
        <p:spPr>
          <a:xfrm>
            <a:off x="9452478" y="1763376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15-</a:t>
            </a:r>
            <a:r>
              <a:rPr lang="en-US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300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  <a:endParaRPr lang="ru-RU" sz="800" b="1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6" name="Скругленный прямоугольник 81">
            <a:extLst>
              <a:ext uri="{FF2B5EF4-FFF2-40B4-BE49-F238E27FC236}">
                <a16:creationId xmlns="" xmlns:a16="http://schemas.microsoft.com/office/drawing/2014/main" id="{6A5EE08C-6AF1-418E-B4AC-E7EC0E2F8E78}"/>
              </a:ext>
            </a:extLst>
          </p:cNvPr>
          <p:cNvSpPr/>
          <p:nvPr/>
        </p:nvSpPr>
        <p:spPr>
          <a:xfrm>
            <a:off x="9452478" y="2064778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18-20%</a:t>
            </a:r>
          </a:p>
        </p:txBody>
      </p:sp>
      <p:sp>
        <p:nvSpPr>
          <p:cNvPr id="37" name="Скругленный прямоугольник 82">
            <a:extLst>
              <a:ext uri="{FF2B5EF4-FFF2-40B4-BE49-F238E27FC236}">
                <a16:creationId xmlns="" xmlns:a16="http://schemas.microsoft.com/office/drawing/2014/main" id="{7D11EA83-570E-4AD3-A4EB-8E476750E2BE}"/>
              </a:ext>
            </a:extLst>
          </p:cNvPr>
          <p:cNvSpPr/>
          <p:nvPr/>
        </p:nvSpPr>
        <p:spPr>
          <a:xfrm>
            <a:off x="9452478" y="2355899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34%-49% </a:t>
            </a:r>
          </a:p>
        </p:txBody>
      </p:sp>
      <p:sp>
        <p:nvSpPr>
          <p:cNvPr id="38" name="Скругленный прямоугольник 83">
            <a:extLst>
              <a:ext uri="{FF2B5EF4-FFF2-40B4-BE49-F238E27FC236}">
                <a16:creationId xmlns="" xmlns:a16="http://schemas.microsoft.com/office/drawing/2014/main" id="{F0F8721E-CFCC-480C-904F-E0B1482F1B0F}"/>
              </a:ext>
            </a:extLst>
          </p:cNvPr>
          <p:cNvSpPr/>
          <p:nvPr/>
        </p:nvSpPr>
        <p:spPr>
          <a:xfrm>
            <a:off x="9452478" y="2657299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2240AD"/>
                </a:solidFill>
              </a:rPr>
              <a:t>5</a:t>
            </a:r>
            <a:r>
              <a:rPr lang="en-US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-7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54830" y="3001969"/>
            <a:ext cx="403698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Вход в проект</a:t>
            </a:r>
            <a:r>
              <a:rPr lang="en-US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: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вклад в капитал компании </a:t>
            </a:r>
            <a:r>
              <a:rPr lang="en-US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(cash-in)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, заключение корпоративного договора и опционов.</a:t>
            </a:r>
          </a:p>
          <a:p>
            <a:pPr lvl="0">
              <a:defRPr/>
            </a:pPr>
            <a:endParaRPr lang="ru-RU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Выход из проекта</a:t>
            </a:r>
            <a:r>
              <a:rPr lang="en-US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: </a:t>
            </a:r>
            <a:endParaRPr lang="ru-RU" sz="9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1. Через опционы</a:t>
            </a:r>
            <a:r>
              <a:rPr lang="en-US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</a:p>
          <a:p>
            <a:pPr marL="179388" lvl="2" indent="-95250">
              <a:buFont typeface="Arial" panose="020B0604020202020204" pitchFamily="34" charset="0"/>
              <a:buChar char="•"/>
              <a:defRPr/>
            </a:pPr>
            <a:r>
              <a:rPr lang="en-US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PUT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-опцион МИР на продажу своей доли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инициатору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проекта; </a:t>
            </a:r>
          </a:p>
          <a:p>
            <a:pPr marL="179388" lvl="2" indent="-95250">
              <a:buFont typeface="Arial" panose="020B0604020202020204" pitchFamily="34" charset="0"/>
              <a:buChar char="•"/>
              <a:defRPr/>
            </a:pPr>
            <a:r>
              <a:rPr lang="en-US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CALL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-опцион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инициатора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проекта на выкуп доли МИР.</a:t>
            </a:r>
          </a:p>
          <a:p>
            <a:pPr>
              <a:defRPr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2. Продажа доли стратегическому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инвестору.</a:t>
            </a:r>
            <a:endParaRPr lang="en-US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en-US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3.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Выкуп доли МИР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инициатором проекта с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привлечением банковского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финансирования.</a:t>
            </a:r>
            <a:endParaRPr lang="ru-RU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656747" y="4791203"/>
            <a:ext cx="9373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 err="1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инвести-ционный</a:t>
            </a: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заем </a:t>
            </a:r>
            <a:r>
              <a:rPr lang="ru-RU" sz="1050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(мезонин)</a:t>
            </a:r>
          </a:p>
        </p:txBody>
      </p:sp>
      <p:sp>
        <p:nvSpPr>
          <p:cNvPr id="40" name="L-Shape 10"/>
          <p:cNvSpPr/>
          <p:nvPr/>
        </p:nvSpPr>
        <p:spPr>
          <a:xfrm rot="13701821">
            <a:off x="7463748" y="5132757"/>
            <a:ext cx="104825" cy="115308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+mj-lt"/>
            </a:endParaRPr>
          </a:p>
        </p:txBody>
      </p:sp>
      <p:sp>
        <p:nvSpPr>
          <p:cNvPr id="41" name="Скругленный прямоугольник 73">
            <a:extLst>
              <a:ext uri="{FF2B5EF4-FFF2-40B4-BE49-F238E27FC236}">
                <a16:creationId xmlns="" xmlns:a16="http://schemas.microsoft.com/office/drawing/2014/main" id="{121B9F4D-4097-400A-A342-2C4DB4B8E6A0}"/>
              </a:ext>
            </a:extLst>
          </p:cNvPr>
          <p:cNvSpPr/>
          <p:nvPr/>
        </p:nvSpPr>
        <p:spPr>
          <a:xfrm>
            <a:off x="7765140" y="4660625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Объем финансирования </a:t>
            </a:r>
          </a:p>
        </p:txBody>
      </p:sp>
      <p:sp>
        <p:nvSpPr>
          <p:cNvPr id="43" name="Скругленный прямоугольник 74">
            <a:extLst>
              <a:ext uri="{FF2B5EF4-FFF2-40B4-BE49-F238E27FC236}">
                <a16:creationId xmlns="" xmlns:a16="http://schemas.microsoft.com/office/drawing/2014/main" id="{0EB4277F-6C34-4D54-A682-D84B6AABB228}"/>
              </a:ext>
            </a:extLst>
          </p:cNvPr>
          <p:cNvSpPr/>
          <p:nvPr/>
        </p:nvSpPr>
        <p:spPr>
          <a:xfrm>
            <a:off x="7765141" y="4968492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Целевая норма доходности</a:t>
            </a:r>
          </a:p>
        </p:txBody>
      </p:sp>
      <p:sp>
        <p:nvSpPr>
          <p:cNvPr id="44" name="Скругленный прямоугольник 76">
            <a:extLst>
              <a:ext uri="{FF2B5EF4-FFF2-40B4-BE49-F238E27FC236}">
                <a16:creationId xmlns="" xmlns:a16="http://schemas.microsoft.com/office/drawing/2014/main" id="{B017FBBB-C2F2-4639-9762-F4A7FC05B59B}"/>
              </a:ext>
            </a:extLst>
          </p:cNvPr>
          <p:cNvSpPr/>
          <p:nvPr/>
        </p:nvSpPr>
        <p:spPr>
          <a:xfrm>
            <a:off x="7765140" y="5264810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indent="-88900"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Возможные условия</a:t>
            </a:r>
          </a:p>
        </p:txBody>
      </p:sp>
      <p:sp>
        <p:nvSpPr>
          <p:cNvPr id="48" name="Скругленный прямоугольник 79">
            <a:extLst>
              <a:ext uri="{FF2B5EF4-FFF2-40B4-BE49-F238E27FC236}">
                <a16:creationId xmlns="" xmlns:a16="http://schemas.microsoft.com/office/drawing/2014/main" id="{313B9057-DBF0-4936-AF6F-D0460ABC4095}"/>
              </a:ext>
            </a:extLst>
          </p:cNvPr>
          <p:cNvSpPr/>
          <p:nvPr/>
        </p:nvSpPr>
        <p:spPr>
          <a:xfrm>
            <a:off x="7765140" y="5568454"/>
            <a:ext cx="1566630" cy="237305"/>
          </a:xfrm>
          <a:prstGeom prst="roundRect">
            <a:avLst>
              <a:gd name="adj" fmla="val 6507"/>
            </a:avLst>
          </a:prstGeom>
          <a:solidFill>
            <a:srgbClr val="DFE5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 участия</a:t>
            </a:r>
          </a:p>
        </p:txBody>
      </p:sp>
      <p:sp>
        <p:nvSpPr>
          <p:cNvPr id="49" name="Скругленный прямоугольник 80">
            <a:extLst>
              <a:ext uri="{FF2B5EF4-FFF2-40B4-BE49-F238E27FC236}">
                <a16:creationId xmlns="" xmlns:a16="http://schemas.microsoft.com/office/drawing/2014/main" id="{E1A261C7-2AE3-49A2-B2FF-E73983C6057B}"/>
              </a:ext>
            </a:extLst>
          </p:cNvPr>
          <p:cNvSpPr/>
          <p:nvPr/>
        </p:nvSpPr>
        <p:spPr>
          <a:xfrm>
            <a:off x="9452478" y="4655004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15-</a:t>
            </a:r>
            <a:r>
              <a:rPr lang="en-US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300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рублей</a:t>
            </a:r>
            <a:endParaRPr lang="ru-RU" sz="800" b="1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" name="Скругленный прямоугольник 81">
            <a:extLst>
              <a:ext uri="{FF2B5EF4-FFF2-40B4-BE49-F238E27FC236}">
                <a16:creationId xmlns="" xmlns:a16="http://schemas.microsoft.com/office/drawing/2014/main" id="{6A5EE08C-6AF1-418E-B4AC-E7EC0E2F8E78}"/>
              </a:ext>
            </a:extLst>
          </p:cNvPr>
          <p:cNvSpPr/>
          <p:nvPr/>
        </p:nvSpPr>
        <p:spPr>
          <a:xfrm>
            <a:off x="9452478" y="4956406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18-20%</a:t>
            </a:r>
          </a:p>
        </p:txBody>
      </p:sp>
      <p:sp>
        <p:nvSpPr>
          <p:cNvPr id="51" name="Скругленный прямоугольник 82">
            <a:extLst>
              <a:ext uri="{FF2B5EF4-FFF2-40B4-BE49-F238E27FC236}">
                <a16:creationId xmlns="" xmlns:a16="http://schemas.microsoft.com/office/drawing/2014/main" id="{7D11EA83-570E-4AD3-A4EB-8E476750E2BE}"/>
              </a:ext>
            </a:extLst>
          </p:cNvPr>
          <p:cNvSpPr/>
          <p:nvPr/>
        </p:nvSpPr>
        <p:spPr>
          <a:xfrm>
            <a:off x="9452478" y="5247527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700"/>
              </a:lnSpc>
            </a:pPr>
            <a:r>
              <a:rPr lang="ru-RU" sz="7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конвертация займа</a:t>
            </a:r>
            <a:br>
              <a:rPr lang="ru-RU" sz="7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7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в капитал</a:t>
            </a:r>
          </a:p>
        </p:txBody>
      </p:sp>
      <p:sp>
        <p:nvSpPr>
          <p:cNvPr id="52" name="Скругленный прямоугольник 83">
            <a:extLst>
              <a:ext uri="{FF2B5EF4-FFF2-40B4-BE49-F238E27FC236}">
                <a16:creationId xmlns="" xmlns:a16="http://schemas.microsoft.com/office/drawing/2014/main" id="{F0F8721E-CFCC-480C-904F-E0B1482F1B0F}"/>
              </a:ext>
            </a:extLst>
          </p:cNvPr>
          <p:cNvSpPr/>
          <p:nvPr/>
        </p:nvSpPr>
        <p:spPr>
          <a:xfrm>
            <a:off x="9452478" y="5548927"/>
            <a:ext cx="1003577" cy="237305"/>
          </a:xfrm>
          <a:prstGeom prst="roundRect">
            <a:avLst>
              <a:gd name="adj" fmla="val 6507"/>
            </a:avLst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2240AD"/>
                </a:solidFill>
              </a:rPr>
              <a:t>5</a:t>
            </a:r>
            <a:r>
              <a:rPr lang="en-US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-7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лет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654830" y="5893597"/>
            <a:ext cx="403698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Вход в проект</a:t>
            </a:r>
            <a:r>
              <a:rPr lang="en-US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: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инвестиционный заем с возможностью конвертации в капитал, заключение корпоративного договора и опционов.</a:t>
            </a:r>
          </a:p>
          <a:p>
            <a:pPr>
              <a:defRPr/>
            </a:pPr>
            <a:endParaRPr lang="en-US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>
              <a:defRPr/>
            </a:pPr>
            <a:r>
              <a:rPr lang="ru-RU" sz="9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Выход из проекта</a:t>
            </a:r>
            <a:r>
              <a:rPr lang="en-US" sz="900" dirty="0">
                <a:latin typeface="Century Gothic" panose="020B0502020202020204" pitchFamily="34" charset="0"/>
                <a:cs typeface="Helvetica" panose="020B0604020202020204" pitchFamily="34" charset="0"/>
              </a:rPr>
              <a:t>: </a:t>
            </a:r>
            <a:endParaRPr lang="ru-RU" sz="9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1. Погашение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займа.</a:t>
            </a:r>
            <a:endParaRPr lang="ru-RU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lvl="0">
              <a:defRPr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2. При конвертации займа в капитал</a:t>
            </a:r>
            <a:r>
              <a:rPr lang="en-US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:</a:t>
            </a:r>
          </a:p>
          <a:p>
            <a:pPr marL="179388" lvl="2" indent="-95250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выход через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опционы;</a:t>
            </a:r>
            <a:endParaRPr lang="en-US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179388" lvl="2" indent="-95250">
              <a:buFont typeface="Arial" panose="020B0604020202020204" pitchFamily="34" charset="0"/>
              <a:buChar char="•"/>
              <a:defRPr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продажа доли стратегическому инвестору.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4CA080-8953-F340-99F6-53981A3998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3368" r="3990" b="8885"/>
          <a:stretch/>
        </p:blipFill>
        <p:spPr>
          <a:xfrm>
            <a:off x="7678422" y="280488"/>
            <a:ext cx="1347405" cy="451667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84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 стрелкой 66"/>
          <p:cNvCxnSpPr>
            <a:stCxn id="55" idx="6"/>
            <a:endCxn id="56" idx="2"/>
          </p:cNvCxnSpPr>
          <p:nvPr/>
        </p:nvCxnSpPr>
        <p:spPr>
          <a:xfrm>
            <a:off x="536095" y="4789217"/>
            <a:ext cx="1671036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>
            <a:stCxn id="56" idx="6"/>
          </p:cNvCxnSpPr>
          <p:nvPr/>
        </p:nvCxnSpPr>
        <p:spPr>
          <a:xfrm>
            <a:off x="2481932" y="4789217"/>
            <a:ext cx="4236845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830459" y="4789217"/>
            <a:ext cx="2360343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218160" y="1185397"/>
            <a:ext cx="7898317" cy="2040305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86910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кредитования под залог прав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на интеллектуальную собственность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7645" y="1520431"/>
            <a:ext cx="5680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Понятие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«интеллектуальная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собственность»</a:t>
            </a:r>
            <a:endParaRPr lang="ru-RU" sz="1400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42410" y="3616517"/>
            <a:ext cx="3924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 получения гарантии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261294" y="4651816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207131" y="4651816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698210" y="4651816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9190802" y="4651816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55868" y="4640257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13483" y="4640257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95647" y="4640257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180500" y="4640257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2410" y="4118214"/>
            <a:ext cx="9929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Заемщик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42409" y="4969758"/>
            <a:ext cx="22048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Обращается в Банк / Организацию-партнер</a:t>
            </a:r>
            <a:b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 заявкой на получение кредита / займа</a:t>
            </a:r>
            <a:endParaRPr lang="ru-RU" sz="105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099857" y="4118214"/>
            <a:ext cx="1875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Банк / Организация-партнер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099857" y="4969758"/>
            <a:ext cx="426871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1152144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Проводит структурирование сделки (залог прав на ИС может учитываться как основным, так и дополнительным обеспечением) </a:t>
            </a:r>
          </a:p>
          <a:p>
            <a:pPr marL="171450" lvl="0" indent="-171450" defTabSz="1152144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Осуществляет оценку залога прав на объекты ИС*/ возможно привлечение независимого оценщика</a:t>
            </a:r>
          </a:p>
          <a:p>
            <a:pPr marL="171450" lvl="0" indent="-171450" defTabSz="1152144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Принимает решение о предоставлении кредита / займа</a:t>
            </a:r>
          </a:p>
          <a:p>
            <a:pPr marL="171450" lvl="0" indent="-171450" defTabSz="1152144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Направляет пакет документов в </a:t>
            </a:r>
            <a:r>
              <a:rPr lang="ru-RU" sz="105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АО «Корпорация «МСП» для </a:t>
            </a: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рассмотрения вопроса о предоставлении гарантии</a:t>
            </a:r>
            <a:endParaRPr lang="ru-RU" sz="1050" u="sng" dirty="0">
              <a:solidFill>
                <a:srgbClr val="0441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04995" y="4118214"/>
            <a:ext cx="1366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АО «Корпорация «МСП» </a:t>
            </a:r>
            <a:endParaRPr lang="ru-RU" sz="1100" b="1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604994" y="4969758"/>
            <a:ext cx="238817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1152144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Принимает решение </a:t>
            </a:r>
            <a:b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 предоставлении гарантии</a:t>
            </a:r>
          </a:p>
          <a:p>
            <a:pPr marL="171450" lvl="0" indent="-171450" defTabSz="1152144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Заключает договор последующего залога </a:t>
            </a:r>
            <a:b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 объекты прав ИС</a:t>
            </a:r>
            <a:endParaRPr lang="ru-RU" sz="1050" u="sng" dirty="0">
              <a:solidFill>
                <a:srgbClr val="0441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089891" y="4118214"/>
            <a:ext cx="12852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Роспатент</a:t>
            </a:r>
            <a:endParaRPr lang="ru-RU" sz="11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9089892" y="4969758"/>
            <a:ext cx="13663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Регистрирует договор залога на объекты ИС **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5213" y="1983123"/>
            <a:ext cx="754043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buClr>
                <a:srgbClr val="F93458"/>
              </a:buClr>
            </a:pPr>
            <a:r>
              <a:rPr lang="ru-RU" sz="1200" dirty="0">
                <a:latin typeface="Century Gothic" panose="020B0502020202020204" pitchFamily="34" charset="0"/>
              </a:rPr>
              <a:t>Изобретения, полезные модели, промышленные образцы, компьютерные программы, используемые в деятельности заемщика и исключительные права на которые принадлежат заемщику, либо зарегистрированные в федеральном органе исполнительной власти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по интеллектуальной собственности товарные </a:t>
            </a:r>
            <a:r>
              <a:rPr lang="ru-RU" sz="1200" dirty="0" smtClean="0">
                <a:latin typeface="Century Gothic" panose="020B0502020202020204" pitchFamily="34" charset="0"/>
              </a:rPr>
              <a:t>знаки*.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44842" y="7135139"/>
            <a:ext cx="47476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* Для оценки объектов ИС АО «МСП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Банк</a:t>
            </a:r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» использует затратный подход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** При условии регистрации прав на объекты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ИС.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46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/>
          <p:cNvSpPr/>
          <p:nvPr/>
        </p:nvSpPr>
        <p:spPr>
          <a:xfrm>
            <a:off x="142408" y="6864596"/>
            <a:ext cx="7001342" cy="599706"/>
          </a:xfrm>
          <a:prstGeom prst="rect">
            <a:avLst/>
          </a:prstGeom>
          <a:solidFill>
            <a:srgbClr val="FF496C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13927" y="1437905"/>
            <a:ext cx="5077885" cy="1419539"/>
          </a:xfrm>
          <a:prstGeom prst="rect">
            <a:avLst/>
          </a:prstGeom>
          <a:solidFill>
            <a:srgbClr val="F9345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426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Закупки крупнейших заказчиков у субъектов МСП </a:t>
            </a:r>
          </a:p>
        </p:txBody>
      </p:sp>
      <p:pic>
        <p:nvPicPr>
          <p:cNvPr id="3" name="Рисунок 1" descr="image00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73" y="6736145"/>
            <a:ext cx="709161" cy="6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34054" y="6751384"/>
            <a:ext cx="2497774" cy="66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42410" y="668415"/>
            <a:ext cx="410574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Квота по закупкам у субъектов МСП </a:t>
            </a:r>
          </a:p>
          <a:p>
            <a:pPr>
              <a:defRPr/>
            </a:pPr>
            <a:r>
              <a:rPr lang="ru-RU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18%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закупки по «прямым» торгам</a:t>
            </a:r>
          </a:p>
          <a:p>
            <a:pPr lvl="0">
              <a:defRPr/>
            </a:pPr>
            <a:r>
              <a:rPr lang="ru-RU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годовой объем закупок у субъектов МСП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409" y="1728051"/>
            <a:ext cx="5353536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Обязанность заказчиков формировать и размещать</a:t>
            </a:r>
            <a:b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ЕИС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"/>
              <a:tabLst>
                <a:tab pos="457189" algn="l"/>
              </a:tabLst>
              <a:defRPr/>
            </a:pP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товаров, работ, услуг, закупаемых у субъектов МСП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"/>
              <a:tabLst>
                <a:tab pos="457189" algn="l"/>
              </a:tabLst>
              <a:defRPr/>
            </a:pP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отдельный раздел о закупках у субъектах МСП в плане закупок 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9734" y="1489926"/>
            <a:ext cx="51500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</a:t>
            </a:r>
            <a:r>
              <a:rPr lang="ru-RU" sz="1400" b="1" dirty="0" smtClean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«Корпорация «МСП» </a:t>
            </a:r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взаимодействии бизнеса с крупнейшими заказчиками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Урегулирование вопросов неоплаты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Презентация продукции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субъектов МСП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Расширение перечней ТРУ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, закупаемых у субъектов МСП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Проведение обучающих семинаров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по участию в закупках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9733" y="668415"/>
            <a:ext cx="48262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квоты по закупкам у субъектов МСП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C76D396-54D7-2544-91B3-19615AEEAB5C}"/>
              </a:ext>
            </a:extLst>
          </p:cNvPr>
          <p:cNvSpPr/>
          <p:nvPr/>
        </p:nvSpPr>
        <p:spPr>
          <a:xfrm>
            <a:off x="5659733" y="998716"/>
            <a:ext cx="197842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&gt;</a:t>
            </a:r>
            <a:r>
              <a:rPr lang="ru-RU" b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1 800 </a:t>
            </a:r>
            <a:r>
              <a:rPr lang="ru-RU" sz="14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заказчиков</a:t>
            </a:r>
            <a:endParaRPr lang="ru-RU" sz="1200" b="1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2867025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42410" y="4711874"/>
            <a:ext cx="3924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Пошаговый алгоритм участия в закупках</a:t>
            </a:r>
            <a:endParaRPr lang="ru-RU" sz="12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61294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456825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882736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331507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780278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 стрелкой 44"/>
          <p:cNvCxnSpPr>
            <a:endCxn id="48" idx="2"/>
          </p:cNvCxnSpPr>
          <p:nvPr/>
        </p:nvCxnSpPr>
        <p:spPr>
          <a:xfrm>
            <a:off x="8503850" y="5769610"/>
            <a:ext cx="1166347" cy="1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8213809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/>
          <p:cNvSpPr/>
          <p:nvPr/>
        </p:nvSpPr>
        <p:spPr>
          <a:xfrm>
            <a:off x="9670197" y="563221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7047459" y="5769610"/>
            <a:ext cx="1166347" cy="1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613928" y="5769610"/>
            <a:ext cx="1166347" cy="1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4167577" y="5769610"/>
            <a:ext cx="1166347" cy="1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2716654" y="5769610"/>
            <a:ext cx="1166347" cy="1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36" idx="2"/>
          </p:cNvCxnSpPr>
          <p:nvPr/>
        </p:nvCxnSpPr>
        <p:spPr>
          <a:xfrm>
            <a:off x="536096" y="5769610"/>
            <a:ext cx="1920729" cy="1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55868" y="562065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459261" y="562065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877838" y="562065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34094" y="562065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81739" y="562065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214144" y="562065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676185" y="562827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410" y="5070327"/>
            <a:ext cx="992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Поиск закупок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42409" y="5903017"/>
            <a:ext cx="219693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через специальные сервисы: </a:t>
            </a:r>
            <a:b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05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zakupki.gov.ru</a:t>
            </a:r>
            <a:r>
              <a:rPr lang="en-US" sz="1050" dirty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05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</a:t>
            </a:r>
            <a:r>
              <a:rPr lang="ru-RU" sz="105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ортал </a:t>
            </a:r>
            <a:r>
              <a:rPr lang="ru-RU" sz="1050" dirty="0">
                <a:latin typeface="Century Gothic" panose="020B0502020202020204" pitchFamily="34" charset="0"/>
                <a:cs typeface="Times New Roman" panose="02020603050405020304" pitchFamily="18" charset="0"/>
              </a:rPr>
              <a:t>Бизнес-навигатора МСП, электронные торговые площадки, МФЦ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355025" y="5070327"/>
            <a:ext cx="13504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Изучение извещения и документации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355025" y="5903017"/>
            <a:ext cx="1366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 закупке</a:t>
            </a:r>
            <a: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br>
              <a:rPr lang="ru-RU" sz="1050" dirty="0"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05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zakupki.gov.ru</a:t>
            </a:r>
            <a:endParaRPr lang="ru-RU" sz="1050" u="sng" dirty="0">
              <a:solidFill>
                <a:srgbClr val="04418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800226" y="5070327"/>
            <a:ext cx="9929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Проверка наличия сведений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800226" y="5903017"/>
            <a:ext cx="1366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в Едином реестре субъектов МСП: </a:t>
            </a:r>
            <a:r>
              <a:rPr lang="en-US" sz="1050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ofd.nalog.ru</a:t>
            </a:r>
            <a:r>
              <a:rPr lang="ru-RU" sz="1050" u="sng" dirty="0">
                <a:solidFill>
                  <a:srgbClr val="04418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238741" y="5070327"/>
            <a:ext cx="12852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Использование специальных счетов</a:t>
            </a:r>
            <a:endParaRPr lang="ru-RU" sz="11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238742" y="5903017"/>
            <a:ext cx="13663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для обеспечения заявок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693647" y="5070327"/>
            <a:ext cx="992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Подача заявки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693647" y="5903017"/>
            <a:ext cx="13663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 участие </a:t>
            </a:r>
            <a:b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в закупке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8118650" y="5070327"/>
            <a:ext cx="11853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Обеспечение заявки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8118650" y="5903017"/>
            <a:ext cx="178735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2144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 участие в закупке, обеспечение исполнения договора</a:t>
            </a:r>
            <a:endParaRPr lang="ru-RU" sz="105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543654" y="5070327"/>
            <a:ext cx="1093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defRPr/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Заключение договора</a:t>
            </a: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0" y="4674681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142410" y="2919538"/>
            <a:ext cx="3924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для субъектов МСП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42409" y="3260820"/>
            <a:ext cx="10343549" cy="135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предельный срок заключения договора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— </a:t>
            </a: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20 рабочих дней </a:t>
            </a:r>
          </a:p>
          <a:p>
            <a:pPr marL="180975" lvl="0" indent="-180975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максимальный срок оплаты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— </a:t>
            </a: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 15 рабочих дней</a:t>
            </a:r>
          </a:p>
          <a:p>
            <a:pPr marL="180975" lvl="0" indent="-180975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возможность </a:t>
            </a: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выбора способа обеспечения заявки 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—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путем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внесения денежных средств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 на специальный счет, предоставления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банковской гарантии;</a:t>
            </a:r>
          </a:p>
          <a:p>
            <a:pPr marL="180975" lvl="0" indent="-180975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предельный </a:t>
            </a: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обеспечения заявки — 2%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от начальной цены договора;</a:t>
            </a:r>
          </a:p>
          <a:p>
            <a:pPr marL="180975" lvl="0" indent="-180975" defTabSz="755650" fontAlgn="base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предельный </a:t>
            </a: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 обеспечения исполнения договора — 5%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от начальной цены договора, если договором не предусмотрена выплата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аванса,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либо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устанавливается в размере аванса, если договором предусмотрена выплата аванса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42410" y="6893171"/>
            <a:ext cx="7001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tabLst>
                <a:tab pos="457189" algn="l"/>
              </a:tabLst>
              <a:defRPr/>
            </a:pPr>
            <a:r>
              <a:rPr lang="ru-RU" sz="1400" b="1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(бездействие) заказчиков в рамках закупок можно обжаловать: </a:t>
            </a:r>
            <a:r>
              <a:rPr lang="en-US" sz="1400" b="1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судебном порядке</a:t>
            </a: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200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1200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ФАС России</a:t>
            </a: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400" b="1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1200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АО «Корпорация «МСП»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166662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закупки_мсп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67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3899939" y="2008255"/>
            <a:ext cx="3077673" cy="4101136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Цифровые сервисы в сфере закупок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на АИС Мониторинг МСП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61459" y="1179010"/>
            <a:ext cx="533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«газелей» (быстрорастущих 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высокотехнологичных, инновационных субъектов </a:t>
            </a:r>
            <a:r>
              <a:rPr lang="ru-RU" sz="14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МСП)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42" y="6933061"/>
            <a:ext cx="477304" cy="4773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9748" y="3299188"/>
            <a:ext cx="1259505" cy="1259505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9748" y="2035895"/>
            <a:ext cx="1259505" cy="1259505"/>
          </a:xfrm>
          <a:prstGeom prst="ellipse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5400000">
            <a:off x="158988" y="4661997"/>
            <a:ext cx="1461024" cy="1259505"/>
          </a:xfrm>
          <a:prstGeom prst="hexagon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49929" y="2515642"/>
            <a:ext cx="10791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Единое окно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406836" y="3724077"/>
            <a:ext cx="9653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Консьерж-</a:t>
            </a:r>
            <a:b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217922" y="5076305"/>
            <a:ext cx="1343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Нестандартная поддержка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24700" y="977759"/>
            <a:ext cx="0" cy="6581916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24700" y="4317867"/>
            <a:ext cx="3567113" cy="0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595038" y="2135891"/>
            <a:ext cx="22960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Заявка дает доступ </a:t>
            </a:r>
            <a:b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к консолидированной поддержке нескольких институтов развития: финансовой, имущественной, консультационной</a:t>
            </a:r>
            <a:endParaRPr lang="en-US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04735" y="3498053"/>
            <a:ext cx="21481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За компанией закрепляется отдельный менеджер, </a:t>
            </a:r>
            <a:b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к которому можно обратиться с любым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вопросом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 любое время</a:t>
            </a:r>
            <a:endParaRPr lang="en-US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04734" y="4747229"/>
            <a:ext cx="23767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Помимо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стандартных мер (финансовая, имущественная,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консультационная поддержка,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доступ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к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закупкам) рассматриваются варианты оказания любой запрашиваемой поддержки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118560" y="2082688"/>
            <a:ext cx="19832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компаниям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943327" y="2353430"/>
            <a:ext cx="2924198" cy="3824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отнесение к субъектам МСП и наличие сведений о юридическом лице или индивидуальном предпринимателе в Едином реестре субъектов МСП, ведение которого осуществляется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ФНС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России;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среднегодовой темп роста выручки за последние 3 года должен составлять не менее 20 %</a:t>
            </a:r>
            <a:endParaRPr lang="en-US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266700" lvl="2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при доступной отчетности за 20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20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год: ((Выручка 20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20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/Выручка 201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7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^(1/3)-1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) *100%</a:t>
            </a:r>
            <a:endParaRPr lang="en-US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  <a:p>
            <a:pPr marL="266700" lvl="2" indent="-85725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при доступной отчетности за 201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9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год: ((Выручка 201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9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/Выручка 201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6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)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^(1/3)-1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) *100%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вид деятельности субъекта МСП соответствует приоритетным отраслям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(постановление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Правительства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Российской Федерации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от 30 декабря 2018 г. № 1764);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наличие документов, подтверждающих права субъекта МСП на результаты</a:t>
            </a:r>
            <a:b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интеллектуальной деятельности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1459" y="6127462"/>
            <a:ext cx="5334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6496618"/>
            <a:ext cx="1152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Доступ к закупкам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63061" y="6496618"/>
            <a:ext cx="1332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Финансовая поддержка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27504" y="6481405"/>
            <a:ext cx="2377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Имущественная поддержка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0" y="6998311"/>
            <a:ext cx="24625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Правовая, информационная поддержка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533490" y="6998311"/>
            <a:ext cx="1182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Прочая поддержка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357515" y="1179010"/>
            <a:ext cx="2627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Реестр производственных МСП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357515" y="4485619"/>
            <a:ext cx="2774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Сервис «</a:t>
            </a:r>
            <a:r>
              <a:rPr lang="ru-RU" sz="1400" b="1" dirty="0" err="1">
                <a:solidFill>
                  <a:srgbClr val="2240AD"/>
                </a:solidFill>
                <a:latin typeface="Century Gothic" panose="020B0502020202020204" pitchFamily="34" charset="0"/>
              </a:rPr>
              <a:t>Цифровизация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 закупок»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6" y="1179010"/>
            <a:ext cx="499145" cy="49914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16" y="4559170"/>
            <a:ext cx="517135" cy="51713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199269" y="3197054"/>
            <a:ext cx="339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</a:rPr>
              <a:t>Подбор компаний крупнейшими заказчиками для участия в закупках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357514" y="2801344"/>
            <a:ext cx="3291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357514" y="5677498"/>
            <a:ext cx="3291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99269" y="6091982"/>
            <a:ext cx="30305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</a:rPr>
              <a:t>Поиск закупок, включая закупки малого объема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99269" y="6563934"/>
            <a:ext cx="3199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</a:rPr>
              <a:t>Уведомления по интересующим лотам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99269" y="6867324"/>
            <a:ext cx="3199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</a:rPr>
              <a:t>Создание, хранение и формирование комплектов типовых документов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199269" y="3710314"/>
            <a:ext cx="3397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</a:rPr>
              <a:t>Подбор компаний для участия в приоритетных программах </a:t>
            </a:r>
            <a:r>
              <a:rPr lang="ru-RU" sz="1100" dirty="0" smtClean="0">
                <a:latin typeface="Century Gothic" panose="020B0502020202020204" pitchFamily="34" charset="0"/>
              </a:rPr>
              <a:t>                                   АО «Корпорация «МСП»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3874ACA-F3CD-D941-8E50-C93BEF044946}"/>
              </a:ext>
            </a:extLst>
          </p:cNvPr>
          <p:cNvSpPr txBox="1"/>
          <p:nvPr/>
        </p:nvSpPr>
        <p:spPr>
          <a:xfrm>
            <a:off x="4644510" y="6831227"/>
            <a:ext cx="1853887" cy="66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критерии отбора </a:t>
            </a:r>
          </a:p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(«газелей») доступны по ссылке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закупки_мсп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060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39BB407D-DB5D-6343-8006-79817640C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8477" r="9486" b="10272"/>
          <a:stretch/>
        </p:blipFill>
        <p:spPr bwMode="auto">
          <a:xfrm>
            <a:off x="9828392" y="6747290"/>
            <a:ext cx="694932" cy="6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01868" y="2629252"/>
            <a:ext cx="10292881" cy="1786049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8474697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Имущественная поддержка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п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редоставление 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государственного и муниципального имущества на льготных условиях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96150" y="6865668"/>
            <a:ext cx="2507397" cy="490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4268" y="1592569"/>
            <a:ext cx="51321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субъекты МСП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 err="1">
                <a:latin typeface="Century Gothic" panose="020B0502020202020204" pitchFamily="34" charset="0"/>
              </a:rPr>
              <a:t>самозанятые</a:t>
            </a:r>
            <a:r>
              <a:rPr lang="ru-RU" sz="1200" dirty="0">
                <a:latin typeface="Century Gothic" panose="020B0502020202020204" pitchFamily="34" charset="0"/>
              </a:rPr>
              <a:t> граждане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организации инфраструктуры поддержки субъектов МСП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5718" y="1199664"/>
            <a:ext cx="27174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Получатели поддержки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72124" y="1199664"/>
            <a:ext cx="3858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предоставляемых объектов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29249" y="1592569"/>
            <a:ext cx="2545416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8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здания, помещения</a:t>
            </a:r>
          </a:p>
          <a:p>
            <a:pPr marL="171450" indent="-171450">
              <a:spcAft>
                <a:spcPts val="300"/>
              </a:spcAft>
              <a:buClr>
                <a:srgbClr val="F8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производственные площади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208793" y="1592569"/>
            <a:ext cx="2545416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8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земельные участки</a:t>
            </a:r>
          </a:p>
          <a:p>
            <a:pPr marL="171450" indent="-171450">
              <a:spcAft>
                <a:spcPts val="300"/>
              </a:spcAft>
              <a:buClr>
                <a:srgbClr val="F8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оборудование, транспорт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859B4332-AC77-6746-B2D5-540007CBE3CF}"/>
              </a:ext>
            </a:extLst>
          </p:cNvPr>
          <p:cNvSpPr/>
          <p:nvPr/>
        </p:nvSpPr>
        <p:spPr>
          <a:xfrm>
            <a:off x="525718" y="2844058"/>
            <a:ext cx="3613699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получения поддержки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59B4332-AC77-6746-B2D5-540007CBE3CF}"/>
              </a:ext>
            </a:extLst>
          </p:cNvPr>
          <p:cNvSpPr/>
          <p:nvPr/>
        </p:nvSpPr>
        <p:spPr>
          <a:xfrm>
            <a:off x="525718" y="5056169"/>
            <a:ext cx="4336470" cy="2539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4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Подобрать имущество можно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4268" y="5390900"/>
            <a:ext cx="433647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1500"/>
              </a:lnSpc>
              <a:spcAft>
                <a:spcPts val="10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О</a:t>
            </a:r>
            <a:r>
              <a:rPr lang="ru-RU" sz="1200" dirty="0" smtClean="0">
                <a:latin typeface="Century Gothic" panose="020B0502020202020204" pitchFamily="34" charset="0"/>
              </a:rPr>
              <a:t>братившись </a:t>
            </a:r>
            <a:r>
              <a:rPr lang="ru-RU" sz="1200" dirty="0">
                <a:latin typeface="Century Gothic" panose="020B0502020202020204" pitchFamily="34" charset="0"/>
              </a:rPr>
              <a:t>в один из </a:t>
            </a:r>
            <a:r>
              <a:rPr lang="ru-RU" sz="1200" dirty="0" smtClean="0">
                <a:latin typeface="Century Gothic" panose="020B0502020202020204" pitchFamily="34" charset="0"/>
              </a:rPr>
              <a:t>многофункциональных </a:t>
            </a:r>
            <a:r>
              <a:rPr lang="ru-RU" sz="1200" dirty="0">
                <a:latin typeface="Century Gothic" panose="020B0502020202020204" pitchFamily="34" charset="0"/>
              </a:rPr>
              <a:t>центров (МФЦ) в регионе</a:t>
            </a:r>
          </a:p>
          <a:p>
            <a:pPr marL="180975" indent="-180975">
              <a:lnSpc>
                <a:spcPts val="1500"/>
              </a:lnSpc>
              <a:spcAft>
                <a:spcPts val="1000"/>
              </a:spcAft>
              <a:buClr>
                <a:srgbClr val="2240AD"/>
              </a:buClr>
              <a:buSzPct val="110000"/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На Портале Бизнес-навигатора МСП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80975" indent="-180975">
              <a:lnSpc>
                <a:spcPts val="1500"/>
              </a:lnSpc>
              <a:spcAft>
                <a:spcPts val="1000"/>
              </a:spcAft>
              <a:buClr>
                <a:srgbClr val="2240AD"/>
              </a:buClr>
              <a:buSzPct val="110000"/>
              <a:buFont typeface="+mj-lt"/>
              <a:buAutoNum type="arabicPeriod" startAt="3"/>
            </a:pPr>
            <a:r>
              <a:rPr lang="ru-RU" sz="1200" dirty="0">
                <a:latin typeface="Century Gothic" panose="020B0502020202020204" pitchFamily="34" charset="0"/>
              </a:rPr>
              <a:t>Н</a:t>
            </a:r>
            <a:r>
              <a:rPr lang="ru-RU" sz="1200" dirty="0" smtClean="0">
                <a:latin typeface="Century Gothic" panose="020B0502020202020204" pitchFamily="34" charset="0"/>
              </a:rPr>
              <a:t>а </a:t>
            </a:r>
            <a:r>
              <a:rPr lang="ru-RU" sz="1200" dirty="0">
                <a:latin typeface="Century Gothic" panose="020B0502020202020204" pitchFamily="34" charset="0"/>
              </a:rPr>
              <a:t>Едином портале государственных услуг (ЕПГУ)</a:t>
            </a:r>
          </a:p>
          <a:p>
            <a:pPr marL="180975" indent="-180975">
              <a:lnSpc>
                <a:spcPts val="1500"/>
              </a:lnSpc>
              <a:spcAft>
                <a:spcPts val="1000"/>
              </a:spcAft>
              <a:buClr>
                <a:srgbClr val="2240AD"/>
              </a:buClr>
              <a:buSzPct val="110000"/>
              <a:buFont typeface="+mj-lt"/>
              <a:buAutoNum type="arabicPeriod" startAt="3"/>
            </a:pPr>
            <a:r>
              <a:rPr lang="ru-RU" sz="1200" dirty="0">
                <a:latin typeface="Century Gothic" panose="020B0502020202020204" pitchFamily="34" charset="0"/>
              </a:rPr>
              <a:t>Н</a:t>
            </a:r>
            <a:r>
              <a:rPr lang="ru-RU" sz="1200" dirty="0" smtClean="0">
                <a:latin typeface="Century Gothic" panose="020B0502020202020204" pitchFamily="34" charset="0"/>
              </a:rPr>
              <a:t>а </a:t>
            </a:r>
            <a:r>
              <a:rPr lang="ru-RU" sz="1200" dirty="0">
                <a:latin typeface="Century Gothic" panose="020B0502020202020204" pitchFamily="34" charset="0"/>
              </a:rPr>
              <a:t>официальных сайтах органов власти,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местного самоуправления,</a:t>
            </a:r>
            <a:r>
              <a:rPr lang="en-US" sz="1200" dirty="0">
                <a:latin typeface="Century Gothic" panose="020B0502020202020204" pitchFamily="34" charset="0"/>
              </a:rPr>
              <a:t/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АО «Корпорация «МСП»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C1D803A-41CD-FB4C-B754-8DECB317E995}"/>
              </a:ext>
            </a:extLst>
          </p:cNvPr>
          <p:cNvSpPr/>
          <p:nvPr/>
        </p:nvSpPr>
        <p:spPr>
          <a:xfrm>
            <a:off x="525718" y="4742110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627A3"/>
                </a:solidFill>
                <a:latin typeface="Century Gothic" panose="020B0502020202020204" pitchFamily="34" charset="0"/>
              </a:rPr>
              <a:t>Как получить поддержку </a:t>
            </a:r>
            <a:endParaRPr lang="ru-RU" sz="16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имущество_мсп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268" y="3212043"/>
            <a:ext cx="432963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наличие в перечне имущества для субъектов МСП</a:t>
            </a:r>
          </a:p>
          <a:p>
            <a:pPr marL="171450" indent="-171450">
              <a:spcAft>
                <a:spcPts val="9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на торгах или без проведения торгов</a:t>
            </a:r>
            <a:r>
              <a:rPr lang="en-US" sz="1200" dirty="0">
                <a:latin typeface="Century Gothic" panose="020B0502020202020204" pitchFamily="34" charset="0"/>
              </a:rPr>
              <a:t/>
            </a:r>
            <a:br>
              <a:rPr lang="en-US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(в случаях, установленных правовыми актами, программами собственника)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9250" y="3212043"/>
            <a:ext cx="46386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долгосрочная аренда (от 5 лет)</a:t>
            </a:r>
          </a:p>
          <a:p>
            <a:pPr marL="171450" indent="-171450">
              <a:spcAft>
                <a:spcPts val="9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льготные ставки арендной платы</a:t>
            </a:r>
          </a:p>
          <a:p>
            <a:pPr marL="171450" indent="-171450">
              <a:spcAft>
                <a:spcPts val="9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ограниченный круг претендентов, только субъекты МСП и </a:t>
            </a:r>
            <a:r>
              <a:rPr lang="ru-RU" sz="1200" dirty="0" err="1">
                <a:latin typeface="Century Gothic" panose="020B0502020202020204" pitchFamily="34" charset="0"/>
              </a:rPr>
              <a:t>самозанятые</a:t>
            </a:r>
            <a:r>
              <a:rPr lang="ru-RU" sz="1200" dirty="0">
                <a:latin typeface="Century Gothic" panose="020B0502020202020204" pitchFamily="34" charset="0"/>
              </a:rPr>
              <a:t> граждане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59B4332-AC77-6746-B2D5-540007CBE3CF}"/>
              </a:ext>
            </a:extLst>
          </p:cNvPr>
          <p:cNvSpPr/>
          <p:nvPr/>
        </p:nvSpPr>
        <p:spPr>
          <a:xfrm>
            <a:off x="5596482" y="2844058"/>
            <a:ext cx="3613699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333999" y="4645384"/>
            <a:ext cx="5158346" cy="1755415"/>
          </a:xfrm>
          <a:prstGeom prst="rect">
            <a:avLst/>
          </a:prstGeom>
          <a:solidFill>
            <a:srgbClr val="F9345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42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4454" y="5430866"/>
            <a:ext cx="464919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496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Аренда в течение 3 лет и наличие в перечне 5 лет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496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b="1" u="none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Отсутствие задолженности </a:t>
            </a:r>
            <a:r>
              <a:rPr lang="ru-RU" sz="1200" u="none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арендной плате</a:t>
            </a:r>
          </a:p>
          <a:p>
            <a:pPr marL="180975" marR="0" lvl="0" indent="-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496C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anose="02020603050405020304" pitchFamily="18" charset="0"/>
              </a:rPr>
              <a:t>Субъект МСП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96482" y="4742110"/>
            <a:ext cx="46619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выкупа </a:t>
            </a:r>
            <a:r>
              <a:rPr lang="en-US" sz="16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недвижимого имущества</a:t>
            </a:r>
            <a:endParaRPr lang="ru-RU" sz="1400" b="1" dirty="0">
              <a:solidFill>
                <a:srgbClr val="F8345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qrcoder.ru/code/?https%3A%2F%2Fwww.gosuslugi.ru%2F314840%2F3%2Finfo&amp;4&amp;0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9839" r="9486" b="9839"/>
          <a:stretch/>
        </p:blipFill>
        <p:spPr bwMode="auto">
          <a:xfrm>
            <a:off x="4468111" y="6103512"/>
            <a:ext cx="518340" cy="5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Рисунок 1" descr="image001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748338"/>
            <a:ext cx="52863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30042"/>
            <a:ext cx="103536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Правовая поддержка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8D9C5B6D-66B8-0B49-A2DF-D5C029E10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7203" r="7734" b="6310"/>
          <a:stretch/>
        </p:blipFill>
        <p:spPr bwMode="auto">
          <a:xfrm>
            <a:off x="9812974" y="6704684"/>
            <a:ext cx="719777" cy="7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94169" y="7146878"/>
            <a:ext cx="4599951" cy="411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0678" y="927962"/>
            <a:ext cx="2267088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Ведение базы правовых решений</a:t>
            </a:r>
            <a:endParaRPr lang="en-US" sz="1600" b="1" dirty="0">
              <a:solidFill>
                <a:srgbClr val="2240AD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для субъектов МСП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82588" y="927962"/>
            <a:ext cx="3149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Подготовка предложений</a:t>
            </a:r>
            <a:r>
              <a:rPr lang="en-US" sz="16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n-US" sz="16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по совершенствованию нормативно-правового регулирования в сфере поддержки МСП </a:t>
            </a:r>
            <a:endParaRPr lang="ru-RU" sz="1400" dirty="0">
              <a:solidFill>
                <a:srgbClr val="2240AD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490" y="2146459"/>
            <a:ext cx="3346521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Цель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— обеспечение возможности без специального обращения в юридические компании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решить проблему правового характера</a:t>
            </a:r>
          </a:p>
          <a:p>
            <a:pPr marL="171450" indent="-17145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База содержит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описание типовых проблемных ситуаций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, возникающих 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при реализации субъектами МСП бизнес-проектов, и юридических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механизмов выхода из таких ситуаций </a:t>
            </a:r>
          </a:p>
          <a:p>
            <a:pPr marL="171450" indent="-17145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Каждый кейс содержит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ссылки на актуальные нормативные правовые акты </a:t>
            </a:r>
            <a: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и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практические комментарии</a:t>
            </a:r>
          </a:p>
          <a:p>
            <a:pPr marL="171450" indent="-17145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По состоянию на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01.04.2021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 базу </a:t>
            </a:r>
            <a:r>
              <a:rPr lang="ru-RU" sz="1000">
                <a:latin typeface="Century Gothic" panose="020B0502020202020204" pitchFamily="34" charset="0"/>
                <a:cs typeface="Helvetica" panose="020B0604020202020204" pitchFamily="34" charset="0"/>
              </a:rPr>
              <a:t>включено </a:t>
            </a:r>
            <a:r>
              <a:rPr lang="ru-RU" sz="10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55 правовых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кейсов по темам, связанным </a:t>
            </a:r>
            <a: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с ведением предпринимательской деятельности,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например: 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выбор режима налогообложения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оказание имущественной поддержки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минимизация рисков при выборе контрагентов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специальная оценка условий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труда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исчисление и уплата страховых взносов 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поддержка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предпринимательства 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 отдельных сферах</a:t>
            </a:r>
          </a:p>
          <a:p>
            <a:pPr marL="358775" indent="-179388">
              <a:lnSpc>
                <a:spcPts val="1100"/>
              </a:lnSpc>
              <a:spcAft>
                <a:spcPts val="400"/>
              </a:spcAft>
              <a:buClr>
                <a:srgbClr val="2240AD"/>
              </a:buClr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и др.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282588" y="2146459"/>
            <a:ext cx="3409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93458"/>
              </a:buClr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Одна из задач АО «Корпорация</a:t>
            </a:r>
            <a:r>
              <a:rPr lang="en-US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2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«МСП» —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подготовка предложений </a:t>
            </a:r>
            <a:r>
              <a:rPr lang="en-US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по совершенствованию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нормативно-правового регулирования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по вопросам развития мер поддержки субъектов МСП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66626" y="927962"/>
            <a:ext cx="3326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Взаимодействие</a:t>
            </a:r>
            <a:r>
              <a:rPr lang="en-US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n-US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с предпринимателями,</a:t>
            </a:r>
            <a:r>
              <a:rPr lang="en-US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/>
            </a:r>
            <a:br>
              <a:rPr lang="en-US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организациями, выражающими интересы</a:t>
            </a:r>
            <a:r>
              <a:rPr lang="en-US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предпринимателей,</a:t>
            </a:r>
            <a:r>
              <a:rPr lang="en-US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br>
              <a:rPr lang="en-US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r>
              <a:rPr lang="ru-RU" sz="1200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и субъектами </a:t>
            </a:r>
            <a:r>
              <a:rPr lang="ru-RU" sz="1200" dirty="0" smtClean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Российской Федерации</a:t>
            </a:r>
            <a:endParaRPr lang="en-US" sz="1200" dirty="0">
              <a:solidFill>
                <a:srgbClr val="2240AD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37487" y="3864747"/>
            <a:ext cx="3529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179388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Экспертное участие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 разработке федеральных законов, нормативных правовых актов Правительства </a:t>
            </a:r>
            <a:r>
              <a:rPr lang="ru-RU" sz="10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Российской Федерации,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ведомственных нормативных актов,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в том числе по вопросам реализации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национального проекта «Малое </a:t>
            </a:r>
            <a: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/>
            </a:r>
            <a:b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и среднее предпринимательство и поддержка индивидуальной предпринимательской инициативы»</a:t>
            </a:r>
          </a:p>
          <a:p>
            <a:pPr marL="263525" indent="-179388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Согласование проектов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нормативных правовых актов по вопросам развития </a:t>
            </a:r>
            <a:b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МСП, представленных органами государственной власти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698877" y="2146459"/>
            <a:ext cx="3454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F93458"/>
              </a:buClr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Поддержка оказывается по следующим направлениям</a:t>
            </a:r>
            <a:endParaRPr lang="ru-RU" sz="1200" b="1" dirty="0">
              <a:solidFill>
                <a:srgbClr val="F93458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442330" y="2761358"/>
            <a:ext cx="3568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18000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рассмотрение обращений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граждан по правовым вопросам, связанным с ведением предпринимательской деятельности</a:t>
            </a:r>
          </a:p>
          <a:p>
            <a:pPr marL="263525" indent="-18000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организация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совместной работы с общероссийскими некоммерческими организациями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, выражающими интересы субъектов МСП, в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целях выявления проблемных вопросов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, связанных с регулированием предпринимательской деятельности и оказанием поддержки субъектам МСП</a:t>
            </a:r>
          </a:p>
          <a:p>
            <a:pPr marL="263525" indent="-18000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организация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практических мероприятий, направленных на информирование</a:t>
            </a:r>
            <a: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начинающих и действующих</a:t>
            </a:r>
            <a:r>
              <a:rPr lang="en-US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предпринимателей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 мерах поддержки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,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оказание информационно-правовой поддержки субъектам МСП</a:t>
            </a:r>
          </a:p>
          <a:p>
            <a:pPr marL="263525" indent="-180000">
              <a:spcAft>
                <a:spcPts val="12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обобщение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региональных практик</a:t>
            </a:r>
            <a: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организации</a:t>
            </a:r>
            <a:r>
              <a:rPr lang="en-US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оказания правовой поддержки субъектам МСП</a:t>
            </a:r>
            <a:endParaRPr lang="ru-RU" sz="10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82588" y="3507851"/>
            <a:ext cx="1901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300"/>
              </a:spcAft>
              <a:buClr>
                <a:srgbClr val="F93458"/>
              </a:buClr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Направления работы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3476496" y="577709"/>
            <a:ext cx="0" cy="6279647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122702" y="577709"/>
            <a:ext cx="0" cy="6279647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37055" y="1214520"/>
            <a:ext cx="10539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Комплекс мероприятий, направленных на оказание мер поддержки субъектам </a:t>
            </a:r>
            <a:r>
              <a:rPr lang="ru-RU" sz="1400" dirty="0" smtClean="0">
                <a:latin typeface="Century Gothic" panose="020B0502020202020204" pitchFamily="34" charset="0"/>
              </a:rPr>
              <a:t>МСП </a:t>
            </a:r>
            <a:r>
              <a:rPr lang="ru-RU" sz="1400" dirty="0">
                <a:latin typeface="Century Gothic" panose="020B0502020202020204" pitchFamily="34" charset="0"/>
              </a:rPr>
              <a:t>в целях повышения уровня их технологической готовности, конкурентоспособности и развития в качестве поставщиков (исполнителей, подрядчиков) при осуществлении закупок товаров, работ, услуг крупными заказчиками.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37055" y="2142006"/>
            <a:ext cx="4415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для субъектов МСП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142755" y="2465317"/>
            <a:ext cx="54170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050" dirty="0">
                <a:latin typeface="Century Gothic" panose="020B0502020202020204" pitchFamily="34" charset="0"/>
              </a:rPr>
              <a:t>Определить «точки роста», осуществить продвижение и развитие собственных услуг и продукции и найти новые источники сбыта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050" dirty="0">
                <a:latin typeface="Century Gothic" panose="020B0502020202020204" pitchFamily="34" charset="0"/>
              </a:rPr>
              <a:t>Модернизировать и расширить производство, оптимизировать производственные процессы и снизить издержки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050" dirty="0">
                <a:latin typeface="Century Gothic" panose="020B0502020202020204" pitchFamily="34" charset="0"/>
              </a:rPr>
              <a:t>Получить доступ к материальным и финансовым ресурсам, маркетинговой, консультационной и иной поддержке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5827660" y="2497224"/>
            <a:ext cx="40735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200"/>
              </a:spcAft>
              <a:buClr>
                <a:srgbClr val="2240AD"/>
              </a:buClr>
              <a:buFont typeface="+mj-lt"/>
              <a:buAutoNum type="arabicPeriod" startAt="4"/>
            </a:pPr>
            <a:r>
              <a:rPr lang="ru-RU" sz="1050" dirty="0">
                <a:latin typeface="Century Gothic" panose="020B0502020202020204" pitchFamily="34" charset="0"/>
              </a:rPr>
              <a:t>Получить комплексную поддержку от институтов развития и организаций инфраструктуры поддержки</a:t>
            </a:r>
          </a:p>
          <a:p>
            <a:pPr marL="228600" indent="-228600">
              <a:spcAft>
                <a:spcPts val="1200"/>
              </a:spcAft>
              <a:buClr>
                <a:srgbClr val="2240AD"/>
              </a:buClr>
              <a:buFont typeface="+mj-lt"/>
              <a:buAutoNum type="arabicPeriod" startAt="4"/>
            </a:pPr>
            <a:r>
              <a:rPr lang="ru-RU" sz="1050" dirty="0">
                <a:latin typeface="Century Gothic" panose="020B0502020202020204" pitchFamily="34" charset="0"/>
              </a:rPr>
              <a:t>Открыть для себя новые рынки сбыта товаров/работ/услуг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11077" y="3900500"/>
            <a:ext cx="3126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496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925" y="4196041"/>
            <a:ext cx="8541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496C"/>
                </a:solidFill>
                <a:latin typeface="Century Gothic" panose="020B0502020202020204" pitchFamily="34" charset="0"/>
              </a:rPr>
              <a:t>В рамках мероприятий по «выращиванию» для субъекта МСП формируется индивидуальная карта развития, </a:t>
            </a:r>
            <a:r>
              <a:rPr lang="ru-RU" sz="1200" dirty="0" smtClean="0">
                <a:solidFill>
                  <a:srgbClr val="FF496C"/>
                </a:solidFill>
                <a:latin typeface="Century Gothic" panose="020B0502020202020204" pitchFamily="34" charset="0"/>
              </a:rPr>
              <a:t>включающая </a:t>
            </a:r>
            <a:r>
              <a:rPr lang="ru-RU" sz="1200" dirty="0">
                <a:solidFill>
                  <a:srgbClr val="FF496C"/>
                </a:solidFill>
                <a:latin typeface="Century Gothic" panose="020B0502020202020204" pitchFamily="34" charset="0"/>
              </a:rPr>
              <a:t>комплекс мер поддержки, в том числе: 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134806" y="4766182"/>
            <a:ext cx="5247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финансовую поддержку</a:t>
            </a:r>
            <a:r>
              <a:rPr lang="ru-RU" sz="1050" dirty="0">
                <a:latin typeface="Century Gothic" panose="020B0502020202020204" pitchFamily="34" charset="0"/>
              </a:rPr>
              <a:t>, в том числе в форме грантов, субсидий, кредитов и займов;</a:t>
            </a:r>
          </a:p>
          <a:p>
            <a:pPr marL="171450" indent="-171450">
              <a:spcAft>
                <a:spcPts val="3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лизинговую поддержку;</a:t>
            </a:r>
          </a:p>
          <a:p>
            <a:pPr marL="171450" indent="-171450">
              <a:spcAft>
                <a:spcPts val="3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маркетинговые услуги</a:t>
            </a:r>
            <a:r>
              <a:rPr lang="ru-RU" sz="1050" dirty="0">
                <a:latin typeface="Century Gothic" panose="020B0502020202020204" pitchFamily="34" charset="0"/>
              </a:rPr>
              <a:t>, в том числе по разработке рекламной продукции, фирменных стилей, доработке сайтов субъектов МСП;</a:t>
            </a:r>
          </a:p>
          <a:p>
            <a:pPr marL="171450" indent="-171450">
              <a:spcAft>
                <a:spcPts val="3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услуги по лицензированию деятельности, сертификации </a:t>
            </a:r>
            <a:b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</a:b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и патентованию продукции;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281403" y="4809633"/>
            <a:ext cx="5230010" cy="137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dirty="0">
                <a:latin typeface="Century Gothic" panose="020B0502020202020204" pitchFamily="34" charset="0"/>
              </a:rPr>
              <a:t>организация взаимодействия субъектов МСП </a:t>
            </a: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с представителями заказчиков;</a:t>
            </a:r>
          </a:p>
          <a:p>
            <a:pPr marL="171450" indent="-171450">
              <a:spcAft>
                <a:spcPts val="6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dirty="0">
                <a:latin typeface="Century Gothic" panose="020B0502020202020204" pitchFamily="34" charset="0"/>
              </a:rPr>
              <a:t>организация участия субъектов МСП в межрегиональных и международных специализированных </a:t>
            </a: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выставках производимой продукции</a:t>
            </a:r>
            <a:r>
              <a:rPr lang="ru-RU" sz="1050" dirty="0">
                <a:latin typeface="Century Gothic" panose="020B0502020202020204" pitchFamily="34" charset="0"/>
              </a:rPr>
              <a:t>;</a:t>
            </a:r>
            <a:endParaRPr lang="ru-RU" sz="1050" b="1" dirty="0">
              <a:solidFill>
                <a:srgbClr val="FF496C"/>
              </a:solidFill>
              <a:latin typeface="Century Gothic" panose="020B0502020202020204" pitchFamily="34" charset="0"/>
            </a:endParaRPr>
          </a:p>
          <a:p>
            <a:pPr marL="171450" indent="-171450">
              <a:spcAft>
                <a:spcPts val="6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rgbClr val="FF496C"/>
                </a:solidFill>
                <a:latin typeface="Century Gothic" panose="020B0502020202020204" pitchFamily="34" charset="0"/>
              </a:rPr>
              <a:t>разработка программ </a:t>
            </a:r>
            <a:r>
              <a:rPr lang="ru-RU" sz="1050" dirty="0">
                <a:latin typeface="Century Gothic" panose="020B0502020202020204" pitchFamily="34" charset="0"/>
              </a:rPr>
              <a:t>модернизации и технического перевооружения производства, инженерно-конструкторские услуги.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43337" y="6417442"/>
            <a:ext cx="26092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получить поддержку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="" xmlns:a16="http://schemas.microsoft.com/office/drawing/2014/main" id="{5DFBBD9F-9385-A34A-B0FE-3F21C70B444C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3536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поддержка субъектов МСП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/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м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ероприятия 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по «выращиванию»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A31A10B-8CAF-2648-85F7-C0E23AAA6FCF}"/>
              </a:ext>
            </a:extLst>
          </p:cNvPr>
          <p:cNvCxnSpPr/>
          <p:nvPr/>
        </p:nvCxnSpPr>
        <p:spPr>
          <a:xfrm>
            <a:off x="0" y="949183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>
            <a:extLst>
              <a:ext uri="{FF2B5EF4-FFF2-40B4-BE49-F238E27FC236}">
                <a16:creationId xmlns="" xmlns:a16="http://schemas.microsoft.com/office/drawing/2014/main" id="{EE736A75-958F-234E-9B9F-85476C86C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6866" r="7129" b="7014"/>
          <a:stretch/>
        </p:blipFill>
        <p:spPr bwMode="auto">
          <a:xfrm>
            <a:off x="2287254" y="6908761"/>
            <a:ext cx="542152" cy="5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2FF497B8-3D33-E248-9E3E-D56D1A06309A}"/>
              </a:ext>
            </a:extLst>
          </p:cNvPr>
          <p:cNvCxnSpPr/>
          <p:nvPr/>
        </p:nvCxnSpPr>
        <p:spPr>
          <a:xfrm>
            <a:off x="2436798" y="6744421"/>
            <a:ext cx="2574001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96563020-EC58-3E44-A08A-25A95FE0755D}"/>
              </a:ext>
            </a:extLst>
          </p:cNvPr>
          <p:cNvCxnSpPr/>
          <p:nvPr/>
        </p:nvCxnSpPr>
        <p:spPr>
          <a:xfrm>
            <a:off x="5098778" y="6739044"/>
            <a:ext cx="2721304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B2F04E69-8F19-3543-A95F-EC692C389087}"/>
              </a:ext>
            </a:extLst>
          </p:cNvPr>
          <p:cNvSpPr/>
          <p:nvPr/>
        </p:nvSpPr>
        <p:spPr>
          <a:xfrm>
            <a:off x="2294131" y="660702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="" xmlns:a16="http://schemas.microsoft.com/office/drawing/2014/main" id="{89591EE3-8FD6-8146-A643-F815C8082A4F}"/>
              </a:ext>
            </a:extLst>
          </p:cNvPr>
          <p:cNvSpPr/>
          <p:nvPr/>
        </p:nvSpPr>
        <p:spPr>
          <a:xfrm>
            <a:off x="5007671" y="6601643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="" xmlns:a16="http://schemas.microsoft.com/office/drawing/2014/main" id="{E4E309D9-E6CC-E64D-B070-FEE6110DDB48}"/>
              </a:ext>
            </a:extLst>
          </p:cNvPr>
          <p:cNvSpPr/>
          <p:nvPr/>
        </p:nvSpPr>
        <p:spPr>
          <a:xfrm>
            <a:off x="7805744" y="6582890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8D27594E-84DA-8645-82DE-9175BB936BB4}"/>
              </a:ext>
            </a:extLst>
          </p:cNvPr>
          <p:cNvSpPr/>
          <p:nvPr/>
        </p:nvSpPr>
        <p:spPr>
          <a:xfrm>
            <a:off x="2288705" y="6604888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1E72CF5-39FB-0A4B-8F64-F6CE92C3801A}"/>
              </a:ext>
            </a:extLst>
          </p:cNvPr>
          <p:cNvSpPr/>
          <p:nvPr/>
        </p:nvSpPr>
        <p:spPr>
          <a:xfrm>
            <a:off x="5011777" y="6604278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D2B39B43-3292-D44B-8BCF-33220D0C0465}"/>
              </a:ext>
            </a:extLst>
          </p:cNvPr>
          <p:cNvSpPr/>
          <p:nvPr/>
        </p:nvSpPr>
        <p:spPr>
          <a:xfrm>
            <a:off x="7803181" y="6571331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6D7EF824-2B0F-E44C-BAAB-6D88F8BEF7F5}"/>
              </a:ext>
            </a:extLst>
          </p:cNvPr>
          <p:cNvSpPr/>
          <p:nvPr/>
        </p:nvSpPr>
        <p:spPr>
          <a:xfrm>
            <a:off x="2175246" y="6285060"/>
            <a:ext cx="13353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Скачать заявку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7A8DA3A7-3F70-C142-A4E9-925FC1B7DBA3}"/>
              </a:ext>
            </a:extLst>
          </p:cNvPr>
          <p:cNvSpPr/>
          <p:nvPr/>
        </p:nvSpPr>
        <p:spPr>
          <a:xfrm>
            <a:off x="2822605" y="6948457"/>
            <a:ext cx="157673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по ссылке </a:t>
            </a:r>
            <a:br>
              <a:rPr lang="ru-RU" sz="1050" dirty="0">
                <a:latin typeface="Century Gothic" panose="020B0502020202020204" pitchFamily="34" charset="0"/>
              </a:rPr>
            </a:br>
            <a:r>
              <a:rPr lang="ru-RU" sz="1050" dirty="0">
                <a:latin typeface="Century Gothic" panose="020B0502020202020204" pitchFamily="34" charset="0"/>
              </a:rPr>
              <a:t>и заполнить ее</a:t>
            </a:r>
            <a:endParaRPr lang="ru-RU" sz="1050" u="sng" dirty="0">
              <a:latin typeface="Century Gothic" panose="020B0502020202020204" pitchFamily="34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0F49AE07-2EDB-B541-B072-E6A62054E534}"/>
              </a:ext>
            </a:extLst>
          </p:cNvPr>
          <p:cNvSpPr/>
          <p:nvPr/>
        </p:nvSpPr>
        <p:spPr>
          <a:xfrm>
            <a:off x="4916889" y="6285060"/>
            <a:ext cx="8941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latin typeface="Century Gothic" panose="020B0502020202020204" pitchFamily="34" charset="0"/>
              </a:rPr>
              <a:t>Выбрать</a:t>
            </a:r>
            <a:endParaRPr lang="ru-RU" sz="1100" b="1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81523FD5-19F2-1149-9797-34BC09FCEAF0}"/>
              </a:ext>
            </a:extLst>
          </p:cNvPr>
          <p:cNvSpPr/>
          <p:nvPr/>
        </p:nvSpPr>
        <p:spPr>
          <a:xfrm>
            <a:off x="7708769" y="6285060"/>
            <a:ext cx="136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Направить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D6F24343-5F15-1042-BFAC-648DB7A6676A}"/>
              </a:ext>
            </a:extLst>
          </p:cNvPr>
          <p:cNvSpPr/>
          <p:nvPr/>
        </p:nvSpPr>
        <p:spPr>
          <a:xfrm>
            <a:off x="7708768" y="6948457"/>
            <a:ext cx="264490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заявку по адресу электронной почты выбранного РЦК</a:t>
            </a:r>
            <a:endParaRPr lang="ru-RU" sz="1050" b="1" dirty="0">
              <a:solidFill>
                <a:srgbClr val="0628A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9" name="Picture 7">
            <a:extLst>
              <a:ext uri="{FF2B5EF4-FFF2-40B4-BE49-F238E27FC236}">
                <a16:creationId xmlns="" xmlns:a16="http://schemas.microsoft.com/office/drawing/2014/main" id="{083B5079-B96E-BA40-BCAD-DA4FDF27C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t="5623" r="5867" b="4911"/>
          <a:stretch/>
        </p:blipFill>
        <p:spPr bwMode="auto">
          <a:xfrm>
            <a:off x="5002801" y="6901932"/>
            <a:ext cx="533732" cy="5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F531B9DD-BC90-7544-B183-A185A2B2558D}"/>
              </a:ext>
            </a:extLst>
          </p:cNvPr>
          <p:cNvSpPr/>
          <p:nvPr/>
        </p:nvSpPr>
        <p:spPr>
          <a:xfrm>
            <a:off x="5536533" y="6948457"/>
            <a:ext cx="169882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региональный центр компетенций (РЦК)</a:t>
            </a:r>
            <a:endParaRPr lang="ru-RU" sz="1050" u="sng" dirty="0"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220173" y="364629"/>
            <a:ext cx="24816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выращивание_мсп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627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Меры поддержки «</a:t>
            </a:r>
            <a:r>
              <a:rPr lang="ru-RU" sz="2800" b="1" dirty="0" err="1">
                <a:solidFill>
                  <a:srgbClr val="0225A3"/>
                </a:solidFill>
                <a:latin typeface="Century Gothic" panose="020B0502020202020204" pitchFamily="34" charset="0"/>
              </a:rPr>
              <a:t>самозанятых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» граждан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33008" y="4737885"/>
            <a:ext cx="2496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00"/>
              </a:lnSpc>
              <a:spcBef>
                <a:spcPct val="0"/>
              </a:spcBef>
              <a:tabLst>
                <a:tab pos="457189" algn="l"/>
              </a:tabLst>
              <a:defRPr/>
            </a:pP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графике семинаров доступна </a:t>
            </a:r>
            <a: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ссылке</a:t>
            </a:r>
            <a:endParaRPr lang="ru-RU" sz="120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417" y="3011271"/>
            <a:ext cx="4100533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fontAlgn="base">
              <a:lnSpc>
                <a:spcPts val="1900"/>
              </a:lnSpc>
              <a:spcBef>
                <a:spcPct val="0"/>
              </a:spcBef>
              <a:buClr>
                <a:srgbClr val="F83458"/>
              </a:buClr>
              <a:buFont typeface="Wingdings" panose="05000000000000000000" pitchFamily="2" charset="2"/>
              <a:buChar char=""/>
              <a:tabLst>
                <a:tab pos="457189" algn="l"/>
              </a:tabLst>
              <a:defRPr/>
            </a:pPr>
            <a:r>
              <a:rPr lang="ru-RU" sz="1600" b="1" dirty="0">
                <a:latin typeface="Century Gothic" panose="020B0502020202020204" pitchFamily="34" charset="0"/>
              </a:rPr>
              <a:t>специальные обучающие семинары для </a:t>
            </a:r>
            <a:r>
              <a:rPr lang="ru-RU" sz="1600" b="1" dirty="0" err="1">
                <a:latin typeface="Century Gothic" panose="020B0502020202020204" pitchFamily="34" charset="0"/>
              </a:rPr>
              <a:t>самозанятых</a:t>
            </a:r>
            <a:r>
              <a:rPr lang="ru-RU" sz="1600" b="1" dirty="0">
                <a:latin typeface="Century Gothic" panose="020B0502020202020204" pitchFamily="34" charset="0"/>
              </a:rPr>
              <a:t> граждан по участию в закупках компаний с государственным участием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="" xmlns:a16="http://schemas.microsoft.com/office/drawing/2014/main" id="{7093A798-563A-2143-BF76-F8866E131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7884" r="5725" b="6459"/>
          <a:stretch/>
        </p:blipFill>
        <p:spPr bwMode="auto">
          <a:xfrm>
            <a:off x="3507392" y="4737885"/>
            <a:ext cx="642605" cy="62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194943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самозанятые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20267" y="3011271"/>
            <a:ext cx="298085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fontAlgn="base">
              <a:lnSpc>
                <a:spcPts val="1900"/>
              </a:lnSpc>
              <a:spcBef>
                <a:spcPct val="0"/>
              </a:spcBef>
              <a:buClr>
                <a:srgbClr val="F83458"/>
              </a:buClr>
              <a:buFont typeface="Wingdings" panose="05000000000000000000" pitchFamily="2" charset="2"/>
              <a:buChar char=""/>
              <a:tabLst>
                <a:tab pos="457189" algn="l"/>
              </a:tabLst>
              <a:defRPr/>
            </a:pP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анализ рынка и онлайн-расчет бизнес-планов по 15 видам бизнеса</a:t>
            </a:r>
            <a:b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для </a:t>
            </a:r>
            <a:r>
              <a:rPr lang="ru-RU" sz="1600" b="1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самозанятых</a:t>
            </a:r>
            <a:endParaRPr lang="ru-RU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14004" y="4737885"/>
            <a:ext cx="232511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600"/>
              </a:lnSpc>
              <a:spcBef>
                <a:spcPct val="0"/>
              </a:spcBef>
              <a:tabLst>
                <a:tab pos="457189" algn="l"/>
              </a:tabLst>
              <a:defRPr/>
            </a:pP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онлайн-сервис доступен по ссылке</a:t>
            </a:r>
            <a:endParaRPr lang="ru-RU" sz="120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090" y="4667934"/>
            <a:ext cx="642605" cy="6426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45906" y="577709"/>
            <a:ext cx="0" cy="6981966"/>
          </a:xfrm>
          <a:prstGeom prst="line">
            <a:avLst/>
          </a:prstGeom>
          <a:ln w="28575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20" y="1960577"/>
            <a:ext cx="824169" cy="8241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1" y="1960577"/>
            <a:ext cx="824169" cy="82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6" y="1467114"/>
            <a:ext cx="10457866" cy="54449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Направления поддержки АО «КОРПОРАЦИЯ «МСП»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B2FB2B8-F38D-2243-A22F-487588142717}"/>
              </a:ext>
            </a:extLst>
          </p:cNvPr>
          <p:cNvSpPr/>
          <p:nvPr/>
        </p:nvSpPr>
        <p:spPr>
          <a:xfrm>
            <a:off x="74956" y="591525"/>
            <a:ext cx="53072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b="1" dirty="0">
                <a:latin typeface="Century Gothic" panose="020B0502020202020204" pitchFamily="34" charset="0"/>
              </a:rPr>
              <a:t>Корпорация МСП — </a:t>
            </a:r>
            <a:r>
              <a:rPr lang="ru-RU" sz="2000" b="1" dirty="0">
                <a:solidFill>
                  <a:srgbClr val="FF496C"/>
                </a:solidFill>
                <a:latin typeface="Century Gothic" panose="020B0502020202020204" pitchFamily="34" charset="0"/>
              </a:rPr>
              <a:t>институт развития </a:t>
            </a:r>
            <a:r>
              <a:rPr lang="ru-RU" sz="2000" b="1" dirty="0">
                <a:latin typeface="Century Gothic" panose="020B0502020202020204" pitchFamily="34" charset="0"/>
              </a:rPr>
              <a:t/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в сфере малого и среднего предпринимательства</a:t>
            </a:r>
            <a:endParaRPr lang="ru-RU" sz="2000" b="1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1F90EE3E-83F0-2045-8768-D2FDA8F4BF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0794" r="6385" b="6956"/>
          <a:stretch/>
        </p:blipFill>
        <p:spPr bwMode="auto">
          <a:xfrm>
            <a:off x="9614643" y="6516711"/>
            <a:ext cx="877276" cy="84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631256" y="922331"/>
            <a:ext cx="7687794" cy="6600012"/>
            <a:chOff x="1785887" y="1507853"/>
            <a:chExt cx="6408747" cy="5595971"/>
          </a:xfrm>
        </p:grpSpPr>
        <p:sp>
          <p:nvSpPr>
            <p:cNvPr id="8" name="Овал 7"/>
            <p:cNvSpPr/>
            <p:nvPr/>
          </p:nvSpPr>
          <p:spPr>
            <a:xfrm>
              <a:off x="2393315" y="1957150"/>
              <a:ext cx="5137895" cy="4715608"/>
            </a:xfrm>
            <a:prstGeom prst="ellipse">
              <a:avLst/>
            </a:prstGeom>
            <a:noFill/>
            <a:ln w="28575">
              <a:solidFill>
                <a:srgbClr val="2240AD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785887" y="1507853"/>
              <a:ext cx="6408747" cy="5595971"/>
              <a:chOff x="1785887" y="1479278"/>
              <a:chExt cx="6408747" cy="5595971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3477784" y="1511815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327078" y="5785044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1785887" y="4011382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904429" y="3959451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2086934" y="2413342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5219194" y="1479278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2648055" y="5388002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6025666" y="5403115"/>
                <a:ext cx="1290205" cy="1290205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2240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620" y="3469153"/>
            <a:ext cx="1247377" cy="12473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973080" y="2523204"/>
            <a:ext cx="155906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финансовая</a:t>
            </a:r>
            <a:r>
              <a:rPr lang="en-US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/>
            </a:r>
            <a:br>
              <a:rPr lang="en-US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 гарантийная поддержка</a:t>
            </a:r>
            <a:endParaRPr lang="ru-RU" sz="10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D3C57F5B-C59A-5B42-99CD-73E22B9BD0BF}"/>
              </a:ext>
            </a:extLst>
          </p:cNvPr>
          <p:cNvSpPr/>
          <p:nvPr/>
        </p:nvSpPr>
        <p:spPr>
          <a:xfrm>
            <a:off x="3793513" y="1491690"/>
            <a:ext cx="12473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обеспечение доступа</a:t>
            </a:r>
            <a:r>
              <a:rPr lang="en-US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/>
            </a:r>
            <a:br>
              <a:rPr lang="en-US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к закупкам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18A8A102-B607-404D-8620-24D8A7AB1E18}"/>
              </a:ext>
            </a:extLst>
          </p:cNvPr>
          <p:cNvSpPr/>
          <p:nvPr/>
        </p:nvSpPr>
        <p:spPr>
          <a:xfrm>
            <a:off x="2528459" y="6123756"/>
            <a:ext cx="19062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информационно-маркетинговая поддержка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F6B6A010-4E23-BD49-B5E2-31D492D90560}"/>
              </a:ext>
            </a:extLst>
          </p:cNvPr>
          <p:cNvSpPr/>
          <p:nvPr/>
        </p:nvSpPr>
        <p:spPr>
          <a:xfrm>
            <a:off x="5677010" y="1469246"/>
            <a:ext cx="1648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правовая поддержка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9F091D16-20C0-7341-9001-042534F9B14E}"/>
              </a:ext>
            </a:extLst>
          </p:cNvPr>
          <p:cNvSpPr/>
          <p:nvPr/>
        </p:nvSpPr>
        <p:spPr>
          <a:xfrm>
            <a:off x="1624658" y="4548176"/>
            <a:ext cx="151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имущественная поддержка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4686873D-ADC8-F745-9352-2CB2828B470B}"/>
              </a:ext>
            </a:extLst>
          </p:cNvPr>
          <p:cNvSpPr/>
          <p:nvPr/>
        </p:nvSpPr>
        <p:spPr>
          <a:xfrm>
            <a:off x="7685131" y="4229925"/>
            <a:ext cx="1720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специальные программы:</a:t>
            </a:r>
            <a:r>
              <a:rPr lang="en-US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/>
            </a:r>
            <a:br>
              <a:rPr lang="en-US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с/х МСП, экспортеры, </a:t>
            </a:r>
            <a:r>
              <a:rPr lang="ru-RU" sz="1200" b="1" dirty="0" err="1">
                <a:solidFill>
                  <a:srgbClr val="2240AD"/>
                </a:solidFill>
                <a:latin typeface="Century Gothic" panose="020B0502020202020204" pitchFamily="34" charset="0"/>
              </a:rPr>
              <a:t>самозанятые</a:t>
            </a:r>
            <a:endParaRPr lang="ru-RU" sz="12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3E9F07F4-E18E-0043-A308-83C5F9F70B67}"/>
              </a:ext>
            </a:extLst>
          </p:cNvPr>
          <p:cNvSpPr/>
          <p:nvPr/>
        </p:nvSpPr>
        <p:spPr>
          <a:xfrm>
            <a:off x="4802198" y="6554912"/>
            <a:ext cx="127047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обратная связь от бизнеса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42065FC5-21AF-0541-9AED-76363A3BC751}"/>
              </a:ext>
            </a:extLst>
          </p:cNvPr>
          <p:cNvSpPr/>
          <p:nvPr/>
        </p:nvSpPr>
        <p:spPr>
          <a:xfrm>
            <a:off x="6474959" y="6068020"/>
            <a:ext cx="20496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комплексная поддержка </a:t>
            </a: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  «выращивание»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4" y="791240"/>
            <a:ext cx="1741203" cy="616595"/>
          </a:xfrm>
          <a:prstGeom prst="rect">
            <a:avLst/>
          </a:prstGeom>
        </p:spPr>
      </p:pic>
      <p:sp>
        <p:nvSpPr>
          <p:cNvPr id="32" name="Овал 31"/>
          <p:cNvSpPr/>
          <p:nvPr/>
        </p:nvSpPr>
        <p:spPr>
          <a:xfrm>
            <a:off x="7471523" y="2023987"/>
            <a:ext cx="1419225" cy="14192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686873D-ADC8-F745-9352-2CB2828B470B}"/>
              </a:ext>
            </a:extLst>
          </p:cNvPr>
          <p:cNvSpPr/>
          <p:nvPr/>
        </p:nvSpPr>
        <p:spPr>
          <a:xfrm>
            <a:off x="7321067" y="2406201"/>
            <a:ext cx="1720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2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поддержка инновационных компаний </a:t>
            </a:r>
            <a:br>
              <a:rPr lang="ru-RU" sz="12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2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(в </a:t>
            </a:r>
            <a:r>
              <a:rPr lang="ru-RU" sz="1200" b="1" dirty="0" err="1" smtClean="0">
                <a:solidFill>
                  <a:srgbClr val="2240AD"/>
                </a:solidFill>
                <a:latin typeface="Century Gothic" panose="020B0502020202020204" pitchFamily="34" charset="0"/>
              </a:rPr>
              <a:t>т.ч</a:t>
            </a:r>
            <a:r>
              <a:rPr lang="ru-RU" sz="12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. «газелей», </a:t>
            </a:r>
            <a:r>
              <a:rPr lang="ru-RU" sz="1200" b="1" dirty="0" err="1" smtClean="0">
                <a:solidFill>
                  <a:srgbClr val="2240AD"/>
                </a:solidFill>
                <a:latin typeface="Century Gothic" panose="020B0502020202020204" pitchFamily="34" charset="0"/>
              </a:rPr>
              <a:t>стартапов</a:t>
            </a:r>
            <a:r>
              <a:rPr lang="ru-RU" sz="12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)</a:t>
            </a:r>
            <a:endParaRPr lang="ru-RU" sz="12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86910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Меры поддержки сельскохозяйственных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кооперативов, фермеров и малого бизнеса в АПК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сельхоз_мсп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9524" y="1041339"/>
            <a:ext cx="345179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Гарантийная поддержка</a:t>
            </a:r>
            <a:b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 со стороны АО «Корпорация «МСП» в рамках НГС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56308" y="1041339"/>
            <a:ext cx="26588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Кредитная поддержка</a:t>
            </a:r>
            <a:b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 АО «МСП Банк»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0" y="4405040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9524" y="4449604"/>
            <a:ext cx="3506555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Гарантийная поддержка</a:t>
            </a:r>
          </a:p>
          <a:p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 со стороны региональных гарантийных организаций </a:t>
            </a:r>
            <a:b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НГС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56308" y="4440175"/>
            <a:ext cx="334549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Лизинговая поддержка</a:t>
            </a:r>
          </a:p>
          <a:p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сельскохозяйственной кооперации </a:t>
            </a:r>
            <a:b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«Корпорация «МСП» через </a:t>
            </a:r>
            <a:b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лизинговые компании</a:t>
            </a:r>
          </a:p>
        </p:txBody>
      </p:sp>
      <p:graphicFrame>
        <p:nvGraphicFramePr>
          <p:cNvPr id="70" name="Объект 69"/>
          <p:cNvGraphicFramePr>
            <a:graphicFrameLocks noChangeAspect="1"/>
          </p:cNvGraphicFramePr>
          <p:nvPr>
            <p:extLst/>
          </p:nvPr>
        </p:nvGraphicFramePr>
        <p:xfrm>
          <a:off x="4142322" y="1152092"/>
          <a:ext cx="992455" cy="3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orelDRAW" r:id="rId3" imgW="1460069" imgH="528390" progId="CorelDraw.Graphic.18">
                  <p:embed/>
                </p:oleObj>
              </mc:Choice>
              <mc:Fallback>
                <p:oleObj name="CorelDRAW" r:id="rId3" imgW="1460069" imgH="52839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2322" y="1152092"/>
                        <a:ext cx="992455" cy="3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1" b="21403"/>
          <a:stretch/>
        </p:blipFill>
        <p:spPr>
          <a:xfrm>
            <a:off x="9471619" y="1207066"/>
            <a:ext cx="882550" cy="249277"/>
          </a:xfrm>
          <a:prstGeom prst="rect">
            <a:avLst/>
          </a:prstGeom>
        </p:spPr>
      </p:pic>
      <p:graphicFrame>
        <p:nvGraphicFramePr>
          <p:cNvPr id="73" name="Объект 72"/>
          <p:cNvGraphicFramePr>
            <a:graphicFrameLocks noChangeAspect="1"/>
          </p:cNvGraphicFramePr>
          <p:nvPr>
            <p:extLst/>
          </p:nvPr>
        </p:nvGraphicFramePr>
        <p:xfrm>
          <a:off x="9471619" y="4644199"/>
          <a:ext cx="992455" cy="3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CorelDRAW" r:id="rId6" imgW="1460069" imgH="528390" progId="CorelDraw.Graphic.18">
                  <p:embed/>
                </p:oleObj>
              </mc:Choice>
              <mc:Fallback>
                <p:oleObj name="CorelDRAW" r:id="rId6" imgW="1460069" imgH="52839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71619" y="4644199"/>
                        <a:ext cx="992455" cy="3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" name="Рисунок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322" y="4655589"/>
            <a:ext cx="410037" cy="336445"/>
          </a:xfrm>
          <a:prstGeom prst="rect">
            <a:avLst/>
          </a:prstGeom>
        </p:spPr>
      </p:pic>
      <p:graphicFrame>
        <p:nvGraphicFramePr>
          <p:cNvPr id="75" name="Таблица 74"/>
          <p:cNvGraphicFramePr>
            <a:graphicFrameLocks noGrp="1"/>
          </p:cNvGraphicFramePr>
          <p:nvPr>
            <p:extLst/>
          </p:nvPr>
        </p:nvGraphicFramePr>
        <p:xfrm>
          <a:off x="155249" y="1621634"/>
          <a:ext cx="5021047" cy="2738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18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04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0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7304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продукт</a:t>
                      </a:r>
                      <a:r>
                        <a:rPr lang="ru-RU" sz="800" b="1" baseline="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ru-RU" sz="800" b="1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макс. гарантийное покрытие 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сумма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для кого предназначен продукт 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23">
                <a:tc>
                  <a:txBody>
                    <a:bodyPr/>
                    <a:lstStyle/>
                    <a:p>
                      <a:r>
                        <a:rPr lang="ru-RU" sz="700" b="1" i="0" u="none" strike="noStrike" kern="12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прямая гарантия для развития сельхозкооперации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70%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0,75%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Для СХК и их членов, осуществляющих производство и реализацию </a:t>
                      </a:r>
                      <a:r>
                        <a:rPr lang="ru-RU" sz="800" b="0" i="0" u="none" strike="noStrike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сельскохозяйст</a:t>
                      </a:r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-венной продукции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904">
                <a:tc>
                  <a:txBody>
                    <a:bodyPr/>
                    <a:lstStyle/>
                    <a:p>
                      <a:r>
                        <a:rPr lang="ru-RU" sz="700" b="1" i="0" u="none" strike="noStrike" kern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согарантия</a:t>
                      </a:r>
                      <a: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для сельскохозяйственных кооперативов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75%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560">
                <a:tc>
                  <a:txBody>
                    <a:bodyPr/>
                    <a:lstStyle/>
                    <a:p>
                      <a: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прямая гарантия для лизинга </a:t>
                      </a:r>
                      <a:b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сфере сельского хозяйства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20%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0,75%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5488">
                <a:tc>
                  <a:txBody>
                    <a:bodyPr/>
                    <a:lstStyle/>
                    <a:p>
                      <a:r>
                        <a:rPr lang="ru-RU" sz="700" b="1" i="0" u="none" strike="noStrike" kern="12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прямая гарантия </a:t>
                      </a:r>
                      <a:br>
                        <a:rPr lang="ru-RU" sz="700" b="1" i="0" u="none" strike="noStrike" kern="12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700" b="1" i="0" u="none" strike="noStrike" kern="1200" baseline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700" b="1" i="0" u="none" strike="noStrike" kern="120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агропромпарков</a:t>
                      </a:r>
                      <a:endParaRPr lang="ru-RU" sz="700" b="1" dirty="0"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50%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0,75%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</a:pPr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800" b="0" i="0" u="none" strike="noStrike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агропромпарков</a:t>
                      </a:r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созданных для размещения резидентов </a:t>
                      </a:r>
                      <a:r>
                        <a:rPr lang="ru-RU" sz="800" b="0" i="0" u="none" strike="noStrike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сельхозтоваро</a:t>
                      </a:r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-производителей, где более 70% площадей земельных участков </a:t>
                      </a:r>
                      <a:r>
                        <a:rPr lang="ru-RU" sz="800" b="0" i="0" u="none" strike="noStrike" kern="1200" baseline="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сельхозназначения</a:t>
                      </a:r>
                      <a:endParaRPr lang="ru-RU" sz="8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/>
          </p:nvPr>
        </p:nvGraphicFramePr>
        <p:xfrm>
          <a:off x="155249" y="5127690"/>
          <a:ext cx="5021047" cy="12014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5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7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4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2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7304"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продукт</a:t>
                      </a:r>
                      <a:r>
                        <a:rPr lang="ru-RU" sz="800" b="1" baseline="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ru-RU" sz="800" b="1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макс. гарантийное покрытие 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сумма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2240AD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</a:rPr>
                        <a:t>для кого предназначен продукт 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0623">
                <a:tc>
                  <a:txBody>
                    <a:bodyPr/>
                    <a:lstStyle/>
                    <a:p>
                      <a: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поручительства </a:t>
                      </a:r>
                      <a:b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700" b="1" i="0" u="none" strike="noStrike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 независимые гарантии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ru-RU" sz="12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ru-RU" sz="120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ru-RU" sz="1050" b="1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млн руб.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 0,5% до 3% от суммы предоставляемого</a:t>
                      </a:r>
                    </a:p>
                    <a:p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поручительства и (или) независимой гарантии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0" i="0" u="none" strike="noStrike" kern="12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Для СХК и их членов, осуществляющих производство и реализацию сельскохозяйственной продукции</a:t>
                      </a:r>
                    </a:p>
                  </a:txBody>
                  <a:tcPr marL="94500" marR="94500" marT="47250" marB="472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7" name="Прямоугольник 76"/>
          <p:cNvSpPr/>
          <p:nvPr/>
        </p:nvSpPr>
        <p:spPr>
          <a:xfrm>
            <a:off x="5856308" y="1668794"/>
            <a:ext cx="32175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продукт «Сельскохозяйственная кооперация»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856308" y="1926018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Century Gothic" panose="020B0502020202020204" pitchFamily="34" charset="0"/>
              </a:rPr>
              <a:t>оборотное кредитование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5856308" y="2194430"/>
            <a:ext cx="2546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Пополнение оборотных средств, финансирование текущей деятельности (включая выплату заработной платы и пр. платежи, за </a:t>
            </a:r>
            <a:r>
              <a:rPr lang="ru-RU" sz="80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искл</a:t>
            </a:r>
            <a:r>
              <a:rPr lang="ru-RU" sz="8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. налогов и сборов)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348068" y="3011322"/>
            <a:ext cx="1529586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0" dirty="0">
                <a:latin typeface="Century Gothic" panose="020B0502020202020204" pitchFamily="34" charset="0"/>
              </a:rPr>
              <a:t>от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1 </a:t>
            </a:r>
            <a:r>
              <a:rPr lang="ru-RU" sz="930" dirty="0">
                <a:latin typeface="Century Gothic" panose="020B0502020202020204" pitchFamily="34" charset="0"/>
              </a:rPr>
              <a:t>до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500 </a:t>
            </a:r>
            <a:r>
              <a:rPr lang="ru-RU" sz="930" dirty="0">
                <a:latin typeface="Century Gothic" panose="020B0502020202020204" pitchFamily="34" charset="0"/>
              </a:rPr>
              <a:t>млн руб.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8295490" y="1926018"/>
            <a:ext cx="22509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latin typeface="Century Gothic" panose="020B0502020202020204" pitchFamily="34" charset="0"/>
              </a:rPr>
              <a:t>инвестиционное кредитование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8812594" y="3008537"/>
            <a:ext cx="1654620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0" dirty="0">
                <a:latin typeface="Century Gothic" panose="020B0502020202020204" pitchFamily="34" charset="0"/>
              </a:rPr>
              <a:t>от </a:t>
            </a:r>
            <a:r>
              <a:rPr lang="ru-RU" sz="1240" b="1" dirty="0">
                <a:latin typeface="Century Gothic" panose="020B0502020202020204" pitchFamily="34" charset="0"/>
              </a:rPr>
              <a:t>1 </a:t>
            </a:r>
            <a:r>
              <a:rPr lang="ru-RU" sz="930" dirty="0">
                <a:latin typeface="Century Gothic" panose="020B0502020202020204" pitchFamily="34" charset="0"/>
              </a:rPr>
              <a:t>до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2 000 </a:t>
            </a:r>
            <a:r>
              <a:rPr lang="ru-RU" sz="930" dirty="0">
                <a:latin typeface="Century Gothic" panose="020B0502020202020204" pitchFamily="34" charset="0"/>
              </a:rPr>
              <a:t>млн руб.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295490" y="2194430"/>
            <a:ext cx="2396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Финансирование инвестиций для приобретения, реконструкции, модернизации, ремонта, основных средств (для проектов по строительству  зданий и сооружений производственного назначения от 10 млн рублей)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6348068" y="3263410"/>
            <a:ext cx="724285" cy="292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0" dirty="0">
                <a:latin typeface="Century Gothic" panose="020B0502020202020204" pitchFamily="34" charset="0"/>
              </a:rPr>
              <a:t>до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3 </a:t>
            </a:r>
            <a:r>
              <a:rPr lang="ru-RU" sz="930" dirty="0">
                <a:latin typeface="Century Gothic" panose="020B0502020202020204" pitchFamily="34" charset="0"/>
              </a:rPr>
              <a:t>лет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812594" y="3259845"/>
            <a:ext cx="817057" cy="292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0" dirty="0">
                <a:latin typeface="Century Gothic" panose="020B0502020202020204" pitchFamily="34" charset="0"/>
              </a:rPr>
              <a:t>до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10 </a:t>
            </a:r>
            <a:r>
              <a:rPr lang="ru-RU" sz="930" dirty="0">
                <a:latin typeface="Century Gothic" panose="020B0502020202020204" pitchFamily="34" charset="0"/>
              </a:rPr>
              <a:t>лет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8812594" y="3519895"/>
            <a:ext cx="1810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555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от 7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% (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программа 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Минэкономразвития России 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1764)</a:t>
            </a:r>
          </a:p>
          <a:p>
            <a:pPr lvl="0" defTabSz="801555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3,5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% (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программа </a:t>
            </a:r>
            <a:r>
              <a:rPr lang="ru-RU" sz="7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Минсельхоза России </a:t>
            </a:r>
            <a:r>
              <a:rPr lang="ru-RU" sz="700" kern="0" dirty="0">
                <a:solidFill>
                  <a:prstClr val="black"/>
                </a:solidFill>
              </a:rPr>
              <a:t>1528</a:t>
            </a:r>
            <a:r>
              <a:rPr lang="ru-RU" sz="700" dirty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856308" y="3049914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размер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856308" y="3320404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срок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856308" y="3541538"/>
            <a:ext cx="5485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ставка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8295490" y="3059341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размер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8295490" y="3329831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срок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295490" y="3550965"/>
            <a:ext cx="5485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ставка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856308" y="5522064"/>
            <a:ext cx="2489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entury Gothic" panose="020B0502020202020204" pitchFamily="34" charset="0"/>
              </a:rPr>
              <a:t>Для сельхозкооперативов и членов зарегистрированных </a:t>
            </a:r>
            <a:r>
              <a:rPr lang="ru-RU" sz="800" b="1" dirty="0">
                <a:latin typeface="Century Gothic" panose="020B0502020202020204" pitchFamily="34" charset="0"/>
              </a:rPr>
              <a:t>не </a:t>
            </a:r>
            <a:r>
              <a:rPr lang="en-US" sz="800" b="1" dirty="0">
                <a:latin typeface="Century Gothic" panose="020B0502020202020204" pitchFamily="34" charset="0"/>
              </a:rPr>
              <a:t>&gt;</a:t>
            </a:r>
            <a:r>
              <a:rPr lang="ru-RU" sz="800" b="1" dirty="0">
                <a:latin typeface="Century Gothic" panose="020B0502020202020204" pitchFamily="34" charset="0"/>
              </a:rPr>
              <a:t>12 месяцев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6348068" y="5802150"/>
            <a:ext cx="1608133" cy="410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0" dirty="0">
                <a:latin typeface="Century Gothic" panose="020B0502020202020204" pitchFamily="34" charset="0"/>
              </a:rPr>
              <a:t>от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2,5 </a:t>
            </a:r>
            <a:r>
              <a:rPr lang="ru-RU" sz="930" dirty="0">
                <a:latin typeface="Century Gothic" panose="020B0502020202020204" pitchFamily="34" charset="0"/>
              </a:rPr>
              <a:t>до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10 </a:t>
            </a:r>
            <a:r>
              <a:rPr lang="ru-RU" sz="930" dirty="0">
                <a:latin typeface="Century Gothic" panose="020B0502020202020204" pitchFamily="34" charset="0"/>
              </a:rPr>
              <a:t>млн руб. </a:t>
            </a:r>
          </a:p>
          <a:p>
            <a:r>
              <a:rPr lang="ru-RU" sz="827" dirty="0">
                <a:latin typeface="Century Gothic" panose="020B0502020202020204" pitchFamily="34" charset="0"/>
              </a:rPr>
              <a:t>(аванс от 10%)</a:t>
            </a:r>
            <a:endParaRPr lang="ru-RU" sz="2190" dirty="0">
              <a:latin typeface="Century Gothic" panose="020B0502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6348068" y="6166364"/>
            <a:ext cx="933269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40" b="1" dirty="0">
                <a:latin typeface="Century Gothic" panose="020B0502020202020204" pitchFamily="34" charset="0"/>
              </a:rPr>
              <a:t>13</a:t>
            </a:r>
            <a:r>
              <a:rPr lang="ru-RU" sz="1240" dirty="0">
                <a:latin typeface="Century Gothic" panose="020B0502020202020204" pitchFamily="34" charset="0"/>
              </a:rPr>
              <a:t>-</a:t>
            </a:r>
            <a:r>
              <a:rPr lang="ru-RU" sz="1240" b="1" dirty="0">
                <a:latin typeface="Century Gothic" panose="020B0502020202020204" pitchFamily="34" charset="0"/>
              </a:rPr>
              <a:t>84 </a:t>
            </a:r>
            <a:r>
              <a:rPr lang="ru-RU" sz="930" dirty="0">
                <a:latin typeface="Century Gothic" panose="020B0502020202020204" pitchFamily="34" charset="0"/>
              </a:rPr>
              <a:t>мес.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348068" y="6379863"/>
            <a:ext cx="2301430" cy="42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40" b="1" dirty="0">
                <a:latin typeface="Century Gothic" panose="020B0502020202020204" pitchFamily="34" charset="0"/>
              </a:rPr>
              <a:t>6</a:t>
            </a:r>
            <a:r>
              <a:rPr lang="ru-RU" sz="1240" dirty="0">
                <a:latin typeface="Century Gothic" panose="020B0502020202020204" pitchFamily="34" charset="0"/>
              </a:rPr>
              <a:t>% </a:t>
            </a:r>
            <a:r>
              <a:rPr lang="ru-RU" sz="930" dirty="0">
                <a:latin typeface="Century Gothic" panose="020B0502020202020204" pitchFamily="34" charset="0"/>
              </a:rPr>
              <a:t>российское </a:t>
            </a:r>
            <a:br>
              <a:rPr lang="ru-RU" sz="930" dirty="0">
                <a:latin typeface="Century Gothic" panose="020B0502020202020204" pitchFamily="34" charset="0"/>
              </a:rPr>
            </a:br>
            <a:r>
              <a:rPr lang="ru-RU" sz="930" dirty="0">
                <a:latin typeface="Century Gothic" panose="020B0502020202020204" pitchFamily="34" charset="0"/>
              </a:rPr>
              <a:t>оборудование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5856308" y="5335099"/>
            <a:ext cx="15199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продукт «Создание»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856308" y="5886285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размер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856308" y="6223214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срок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5856308" y="6463438"/>
            <a:ext cx="5485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ставка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8295490" y="5522064"/>
            <a:ext cx="2396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latin typeface="Century Gothic" panose="020B0502020202020204" pitchFamily="34" charset="0"/>
              </a:rPr>
              <a:t>Для сельхозкооперативов и членов зарегистрированных</a:t>
            </a:r>
            <a:r>
              <a:rPr lang="ru-RU" sz="800" b="1" dirty="0">
                <a:latin typeface="Century Gothic" panose="020B0502020202020204" pitchFamily="34" charset="0"/>
              </a:rPr>
              <a:t> </a:t>
            </a:r>
            <a:r>
              <a:rPr lang="en-US" sz="800" b="1" dirty="0">
                <a:latin typeface="Century Gothic" panose="020B0502020202020204" pitchFamily="34" charset="0"/>
              </a:rPr>
              <a:t> &gt;</a:t>
            </a:r>
            <a:r>
              <a:rPr lang="ru-RU" sz="800" b="1" dirty="0">
                <a:latin typeface="Century Gothic" panose="020B0502020202020204" pitchFamily="34" charset="0"/>
              </a:rPr>
              <a:t>12 месяцев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8295490" y="5335099"/>
            <a:ext cx="1465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продукт «Развитие»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8295490" y="5886285"/>
            <a:ext cx="5790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размер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8295490" y="6223214"/>
            <a:ext cx="4379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срок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8295490" y="6463438"/>
            <a:ext cx="5485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ставка</a:t>
            </a:r>
            <a:endParaRPr lang="ru-RU" sz="800" b="1" dirty="0">
              <a:solidFill>
                <a:srgbClr val="2240AD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8812594" y="5802150"/>
            <a:ext cx="1677062" cy="410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30" dirty="0">
                <a:latin typeface="Century Gothic" panose="020B0502020202020204" pitchFamily="34" charset="0"/>
              </a:rPr>
              <a:t>от</a:t>
            </a:r>
            <a:r>
              <a:rPr lang="ru-RU" sz="1240" dirty="0">
                <a:latin typeface="Century Gothic" panose="020B0502020202020204" pitchFamily="34" charset="0"/>
              </a:rPr>
              <a:t> </a:t>
            </a:r>
            <a:r>
              <a:rPr lang="ru-RU" sz="1240" b="1" dirty="0">
                <a:latin typeface="Century Gothic" panose="020B0502020202020204" pitchFamily="34" charset="0"/>
              </a:rPr>
              <a:t>2,5</a:t>
            </a:r>
            <a:r>
              <a:rPr lang="ru-RU" sz="930" b="1" dirty="0">
                <a:latin typeface="Century Gothic" panose="020B0502020202020204" pitchFamily="34" charset="0"/>
              </a:rPr>
              <a:t> </a:t>
            </a:r>
            <a:r>
              <a:rPr lang="ru-RU" sz="930" dirty="0">
                <a:latin typeface="Century Gothic" panose="020B0502020202020204" pitchFamily="34" charset="0"/>
              </a:rPr>
              <a:t>до </a:t>
            </a:r>
            <a:r>
              <a:rPr lang="ru-RU" sz="1240" b="1" dirty="0">
                <a:latin typeface="Century Gothic" panose="020B0502020202020204" pitchFamily="34" charset="0"/>
              </a:rPr>
              <a:t>200 </a:t>
            </a:r>
            <a:r>
              <a:rPr lang="ru-RU" sz="930" dirty="0">
                <a:latin typeface="Century Gothic" panose="020B0502020202020204" pitchFamily="34" charset="0"/>
              </a:rPr>
              <a:t>млн руб. </a:t>
            </a:r>
          </a:p>
          <a:p>
            <a:r>
              <a:rPr lang="ru-RU" sz="827" dirty="0">
                <a:latin typeface="Century Gothic" panose="020B0502020202020204" pitchFamily="34" charset="0"/>
              </a:rPr>
              <a:t>(аванс от 10%)</a:t>
            </a:r>
            <a:endParaRPr lang="ru-RU" sz="2190" dirty="0">
              <a:latin typeface="Century Gothic" panose="020B0502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8812594" y="6166364"/>
            <a:ext cx="933269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40" b="1" dirty="0">
                <a:latin typeface="Century Gothic" panose="020B0502020202020204" pitchFamily="34" charset="0"/>
              </a:rPr>
              <a:t>13</a:t>
            </a:r>
            <a:r>
              <a:rPr lang="ru-RU" sz="1240" dirty="0">
                <a:latin typeface="Century Gothic" panose="020B0502020202020204" pitchFamily="34" charset="0"/>
              </a:rPr>
              <a:t>-</a:t>
            </a:r>
            <a:r>
              <a:rPr lang="ru-RU" sz="1240" b="1" dirty="0">
                <a:latin typeface="Century Gothic" panose="020B0502020202020204" pitchFamily="34" charset="0"/>
              </a:rPr>
              <a:t>84 </a:t>
            </a:r>
            <a:r>
              <a:rPr lang="ru-RU" sz="930" dirty="0">
                <a:latin typeface="Century Gothic" panose="020B0502020202020204" pitchFamily="34" charset="0"/>
              </a:rPr>
              <a:t>мес.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8812594" y="6379863"/>
            <a:ext cx="1460323" cy="42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40" b="1" dirty="0">
                <a:latin typeface="Century Gothic" panose="020B0502020202020204" pitchFamily="34" charset="0"/>
              </a:rPr>
              <a:t>8</a:t>
            </a:r>
            <a:r>
              <a:rPr lang="ru-RU" sz="1240" dirty="0">
                <a:latin typeface="Century Gothic" panose="020B0502020202020204" pitchFamily="34" charset="0"/>
              </a:rPr>
              <a:t>% </a:t>
            </a:r>
            <a:r>
              <a:rPr lang="ru-RU" sz="930" dirty="0">
                <a:latin typeface="Century Gothic" panose="020B0502020202020204" pitchFamily="34" charset="0"/>
              </a:rPr>
              <a:t>иностранное </a:t>
            </a:r>
            <a:br>
              <a:rPr lang="ru-RU" sz="930" dirty="0">
                <a:latin typeface="Century Gothic" panose="020B0502020202020204" pitchFamily="34" charset="0"/>
              </a:rPr>
            </a:br>
            <a:r>
              <a:rPr lang="ru-RU" sz="930" dirty="0">
                <a:latin typeface="Century Gothic" panose="020B0502020202020204" pitchFamily="34" charset="0"/>
              </a:rPr>
              <a:t>оборудование</a:t>
            </a:r>
          </a:p>
        </p:txBody>
      </p:sp>
      <p:pic>
        <p:nvPicPr>
          <p:cNvPr id="130" name="Рисунок 129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47" y="1133253"/>
            <a:ext cx="438695" cy="438695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86" y="1133253"/>
            <a:ext cx="434115" cy="43411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47" y="4597485"/>
            <a:ext cx="452653" cy="452653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86" y="4605935"/>
            <a:ext cx="435753" cy="435753"/>
          </a:xfrm>
          <a:prstGeom prst="rect">
            <a:avLst/>
          </a:prstGeom>
        </p:spPr>
      </p:pic>
      <p:sp>
        <p:nvSpPr>
          <p:cNvPr id="134" name="Прямоугольник 133"/>
          <p:cNvSpPr/>
          <p:nvPr/>
        </p:nvSpPr>
        <p:spPr>
          <a:xfrm>
            <a:off x="69524" y="7146319"/>
            <a:ext cx="9132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83458"/>
                </a:solidFill>
                <a:latin typeface="Century Gothic" panose="020B0502020202020204" pitchFamily="34" charset="0"/>
              </a:rPr>
              <a:t>Центрах компетенций в сфере сельскохозяйственной кооперации</a:t>
            </a:r>
            <a:r>
              <a:rPr lang="en-US" sz="1400" b="1" dirty="0">
                <a:solidFill>
                  <a:srgbClr val="F83458"/>
                </a:solidFill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solidFill>
                  <a:srgbClr val="F83458"/>
                </a:solidFill>
                <a:latin typeface="Century Gothic" panose="020B0502020202020204" pitchFamily="34" charset="0"/>
              </a:rPr>
              <a:t>и поддержки фермеров</a:t>
            </a:r>
            <a:endParaRPr lang="ru-RU" sz="1400" b="1" dirty="0">
              <a:solidFill>
                <a:srgbClr val="F83458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9524" y="6952198"/>
            <a:ext cx="68265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вы можете получить консультацию и помощь в подготовке документов в </a:t>
            </a:r>
            <a:endParaRPr lang="ru-RU" sz="105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9427031" y="6971266"/>
            <a:ext cx="957313" cy="4805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b="1" dirty="0"/>
              <a:t>контакты ЦК </a:t>
            </a:r>
          </a:p>
          <a:p>
            <a:pPr>
              <a:lnSpc>
                <a:spcPts val="1000"/>
              </a:lnSpc>
            </a:pPr>
            <a:r>
              <a:rPr lang="ru-RU" sz="1050" b="1" dirty="0"/>
              <a:t>доступны</a:t>
            </a:r>
            <a:endParaRPr lang="en-US" sz="1050" b="1" dirty="0"/>
          </a:p>
          <a:p>
            <a:pPr>
              <a:lnSpc>
                <a:spcPts val="1000"/>
              </a:lnSpc>
            </a:pPr>
            <a:r>
              <a:rPr lang="ru-RU" sz="1050" b="1" dirty="0"/>
              <a:t>по ссылке </a:t>
            </a:r>
          </a:p>
        </p:txBody>
      </p:sp>
      <p:pic>
        <p:nvPicPr>
          <p:cNvPr id="139" name="Рисунок 138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486" y="6977008"/>
            <a:ext cx="466264" cy="466264"/>
          </a:xfrm>
          <a:prstGeom prst="rect">
            <a:avLst/>
          </a:prstGeom>
          <a:solidFill>
            <a:srgbClr val="F83458"/>
          </a:solidFill>
        </p:spPr>
      </p:pic>
      <p:cxnSp>
        <p:nvCxnSpPr>
          <p:cNvPr id="140" name="Прямая соединительная линия 139"/>
          <p:cNvCxnSpPr/>
          <p:nvPr/>
        </p:nvCxnSpPr>
        <p:spPr>
          <a:xfrm>
            <a:off x="0" y="687094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6354018" y="3520691"/>
            <a:ext cx="1812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555"/>
            <a:r>
              <a:rPr lang="ru-RU" sz="1100" b="1" dirty="0">
                <a:latin typeface="Century Gothic" panose="020B0502020202020204" pitchFamily="34" charset="0"/>
              </a:rPr>
              <a:t>от 7</a:t>
            </a:r>
            <a:r>
              <a:rPr lang="ru-RU" sz="1100" dirty="0">
                <a:latin typeface="Century Gothic" panose="020B0502020202020204" pitchFamily="34" charset="0"/>
              </a:rPr>
              <a:t>% (</a:t>
            </a:r>
            <a:r>
              <a:rPr lang="ru-RU" sz="700" dirty="0">
                <a:latin typeface="Century Gothic" panose="020B0502020202020204" pitchFamily="34" charset="0"/>
              </a:rPr>
              <a:t>программа  </a:t>
            </a:r>
            <a:r>
              <a:rPr lang="ru-RU" sz="700" dirty="0" smtClean="0">
                <a:latin typeface="Century Gothic" panose="020B0502020202020204" pitchFamily="34" charset="0"/>
              </a:rPr>
              <a:t>Минэкономразвития России </a:t>
            </a:r>
            <a:r>
              <a:rPr lang="ru-RU" sz="700" dirty="0">
                <a:latin typeface="Century Gothic" panose="020B0502020202020204" pitchFamily="34" charset="0"/>
              </a:rPr>
              <a:t>1764)</a:t>
            </a:r>
          </a:p>
          <a:p>
            <a:pPr lvl="0" defTabSz="801555"/>
            <a:r>
              <a:rPr lang="ru-RU" sz="1100" b="1" dirty="0">
                <a:latin typeface="Century Gothic" panose="020B0502020202020204" pitchFamily="34" charset="0"/>
              </a:rPr>
              <a:t>3,5</a:t>
            </a:r>
            <a:r>
              <a:rPr lang="ru-RU" sz="1100" dirty="0">
                <a:latin typeface="Century Gothic" panose="020B0502020202020204" pitchFamily="34" charset="0"/>
              </a:rPr>
              <a:t>% (</a:t>
            </a:r>
            <a:r>
              <a:rPr lang="ru-RU" sz="700" dirty="0">
                <a:latin typeface="Century Gothic" panose="020B0502020202020204" pitchFamily="34" charset="0"/>
              </a:rPr>
              <a:t>программа </a:t>
            </a:r>
            <a:r>
              <a:rPr lang="ru-RU" sz="700" dirty="0" smtClean="0">
                <a:latin typeface="Century Gothic" panose="020B0502020202020204" pitchFamily="34" charset="0"/>
              </a:rPr>
              <a:t>Минсельхоза России </a:t>
            </a:r>
            <a:r>
              <a:rPr lang="ru-RU" sz="700" kern="0" dirty="0"/>
              <a:t>1528</a:t>
            </a:r>
            <a:r>
              <a:rPr lang="ru-RU" sz="700" dirty="0"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8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62231" y="1049143"/>
            <a:ext cx="10539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Комплекс мероприятий, направленных на содействие встраиванию субъектов МСП в цепочки поставщиков иностранных компаний, локализующих производство на территории Российской Федерации, в целях расширения рынков сбыта и повышения конкурентоспособности, в том числе на международных рынках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155883" y="1874866"/>
            <a:ext cx="274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реализации 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155883" y="4406985"/>
            <a:ext cx="24741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5884" y="4764769"/>
            <a:ext cx="623539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ru-RU" sz="1100" dirty="0">
                <a:latin typeface="Century Gothic" panose="020B0502020202020204" pitchFamily="34" charset="0"/>
              </a:rPr>
              <a:t>В рамках мероприятий </a:t>
            </a:r>
            <a:r>
              <a:rPr lang="ru-RU" sz="1100" dirty="0" smtClean="0">
                <a:latin typeface="Century Gothic" panose="020B0502020202020204" pitchFamily="34" charset="0"/>
              </a:rPr>
              <a:t>по встраиванию </a:t>
            </a:r>
            <a:r>
              <a:rPr lang="ru-RU" sz="1100" dirty="0">
                <a:latin typeface="Century Gothic" panose="020B0502020202020204" pitchFamily="34" charset="0"/>
              </a:rPr>
              <a:t>субъекту МСП предоставляется комплекс мер поддержки, в том числе: </a:t>
            </a:r>
          </a:p>
          <a:p>
            <a:pPr marL="171450" indent="-171450">
              <a:spcAft>
                <a:spcPts val="4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финансовая поддержка</a:t>
            </a:r>
            <a:r>
              <a:rPr lang="ru-RU" sz="1100" dirty="0">
                <a:latin typeface="Century Gothic" panose="020B0502020202020204" pitchFamily="34" charset="0"/>
              </a:rPr>
              <a:t> в рамках программ Корпорации;</a:t>
            </a:r>
          </a:p>
          <a:p>
            <a:pPr marL="171450" indent="-171450">
              <a:spcAft>
                <a:spcPts val="4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лизинговая поддержка</a:t>
            </a:r>
            <a:r>
              <a:rPr lang="ru-RU" sz="1100" b="1" dirty="0" smtClean="0">
                <a:latin typeface="Century Gothic" panose="020B0502020202020204" pitchFamily="34" charset="0"/>
              </a:rPr>
              <a:t>;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="" xmlns:a16="http://schemas.microsoft.com/office/drawing/2014/main" id="{5DFBBD9F-9385-A34A-B0FE-3F21C70B444C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3536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Содействие встраиванию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в цепочки поставщиков иностранных компаний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8A31A10B-8CAF-2648-85F7-C0E23AAA6FCF}"/>
              </a:ext>
            </a:extLst>
          </p:cNvPr>
          <p:cNvCxnSpPr/>
          <p:nvPr/>
        </p:nvCxnSpPr>
        <p:spPr>
          <a:xfrm>
            <a:off x="0" y="949183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220173" y="364629"/>
            <a:ext cx="24816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встраивание_мсп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79733" y="2242242"/>
            <a:ext cx="6007139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Получение запроса иностранной компании </a:t>
            </a:r>
            <a:r>
              <a:rPr lang="ru-RU" sz="1100" b="1" dirty="0">
                <a:latin typeface="Century Gothic" panose="020B0502020202020204" pitchFamily="34" charset="0"/>
              </a:rPr>
              <a:t>на поиск российских поставщиков из числа субъектов МСП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Осуществление целенаправленного поиска потенциальных поставщиков – субъектов МСП в соответствии с запросом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Формирование реестра потенциальных поставщиков иностранных компаний 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Организация биржи контактов (</a:t>
            </a:r>
            <a:r>
              <a:rPr lang="en-US" sz="1100" dirty="0">
                <a:latin typeface="Century Gothic" panose="020B0502020202020204" pitchFamily="34" charset="0"/>
              </a:rPr>
              <a:t>B2B)</a:t>
            </a:r>
            <a:r>
              <a:rPr lang="ru-RU" sz="1100" dirty="0">
                <a:latin typeface="Century Gothic" panose="020B0502020202020204" pitchFamily="34" charset="0"/>
              </a:rPr>
              <a:t> между иностранной компанией и потенциальными поставщиками-субъектами МСП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Оказание финансовой и нефинансовой поддержки субъектам МСП – потенциальным поставщикам иностранных компаний для обеспечения качества и объема поставок (при необходимости)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07153" y="2242242"/>
            <a:ext cx="3436997" cy="21082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Получение запроса иностранной компании </a:t>
            </a:r>
            <a:r>
              <a:rPr lang="ru-RU" sz="1100" b="1" dirty="0">
                <a:latin typeface="Century Gothic" panose="020B0502020202020204" pitchFamily="34" charset="0"/>
              </a:rPr>
              <a:t>на оказание поддержки действующему поставщику – субъекту МСП </a:t>
            </a:r>
            <a:r>
              <a:rPr lang="ru-RU" sz="1100" dirty="0">
                <a:latin typeface="Century Gothic" panose="020B0502020202020204" pitchFamily="34" charset="0"/>
              </a:rPr>
              <a:t>для обеспечения качества и объема поставок 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Проведение анализа компании и определение перечня необходимых мер поддержки </a:t>
            </a:r>
          </a:p>
          <a:p>
            <a:pPr marL="228600" indent="-2286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100" dirty="0">
                <a:latin typeface="Century Gothic" panose="020B0502020202020204" pitchFamily="34" charset="0"/>
              </a:rPr>
              <a:t>Оказание финансовой и нефинансовой поддержки субъектам МСП действующим поставщикам иностранных компаний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55884" y="6081412"/>
            <a:ext cx="4901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производство строительных материалов: ООО «Сен-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Гобен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Строительная Продукция Рус» (Франция);</a:t>
            </a:r>
          </a:p>
          <a:p>
            <a:pPr marL="179388" lvl="0" indent="-179388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машиностроение: ООО «ВИЛО РУС» (Германия), ООО «ГЕА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Рефрижерейшн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РУС» (Германия),  АО «ВИКА МЕРА» (Германия), OOO «КЛААС» (Германия), АО «Атлас Копко» (Германия);</a:t>
            </a:r>
          </a:p>
          <a:p>
            <a:pPr marL="179388" indent="-179388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автомобильная промышленность: ООО «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Шэффлер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Мануфэкчеринг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Рус» (Германия); </a:t>
            </a:r>
            <a:r>
              <a:rPr lang="ru-RU" sz="1000" dirty="0">
                <a:latin typeface="Century Gothic" panose="020B0502020202020204" pitchFamily="34" charset="0"/>
              </a:rPr>
              <a:t>ООО «</a:t>
            </a:r>
            <a:r>
              <a:rPr lang="ru-RU" sz="1000" dirty="0" err="1">
                <a:latin typeface="Century Gothic" panose="020B0502020202020204" pitchFamily="34" charset="0"/>
              </a:rPr>
              <a:t>Марелли</a:t>
            </a:r>
            <a:r>
              <a:rPr lang="ru-RU" sz="1000" dirty="0">
                <a:latin typeface="Century Gothic" panose="020B0502020202020204" pitchFamily="34" charset="0"/>
              </a:rPr>
              <a:t> Рус» (Япония); ООО «САФ </a:t>
            </a:r>
            <a:r>
              <a:rPr lang="ru-RU" sz="1000" dirty="0" err="1">
                <a:latin typeface="Century Gothic" panose="020B0502020202020204" pitchFamily="34" charset="0"/>
              </a:rPr>
              <a:t>Холланд</a:t>
            </a:r>
            <a:r>
              <a:rPr lang="ru-RU" sz="1000" dirty="0">
                <a:latin typeface="Century Gothic" panose="020B0502020202020204" pitchFamily="34" charset="0"/>
              </a:rPr>
              <a:t> Рус» (Германия);</a:t>
            </a:r>
            <a:endParaRPr lang="ru-RU" sz="1000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57776" y="6055325"/>
            <a:ext cx="5634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металлообработка: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Хойниш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ГУСС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ГмбХ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(Германия), ООО «ЭЛА Контейнер РУ» (Германия);</a:t>
            </a:r>
          </a:p>
          <a:p>
            <a:pPr marL="179388" lvl="0" indent="-179388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пищевая промышленность: ООО «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Юнилевер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Русь»(Великобритания / Нидерланды),</a:t>
            </a: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ООО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«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Симрайз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Рогово»</a:t>
            </a: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(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Германия), OOO «Прима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фуд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энд 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машинери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» (Турция);</a:t>
            </a:r>
          </a:p>
          <a:p>
            <a:pPr marL="179388" lvl="0" indent="-179388" defTabSz="457200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химическая промышленность: ООО «БАСФ» (Германия);</a:t>
            </a:r>
          </a:p>
          <a:p>
            <a:pPr marL="179388" lvl="0" indent="-179388" defTabSz="457200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производство медицинских приборов: </a:t>
            </a: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ABISS (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Франция);</a:t>
            </a:r>
          </a:p>
          <a:p>
            <a:pPr marL="179388" lvl="0" indent="-179388">
              <a:buFont typeface="Wingdings" panose="05000000000000000000" pitchFamily="2" charset="2"/>
              <a:buChar char="ü"/>
              <a:defRPr/>
            </a:pP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текстильная промышленность: ООО «ТТ-ГРУПП» (Турция)</a:t>
            </a:r>
            <a:r>
              <a:rPr lang="en-US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, OOO «</a:t>
            </a:r>
            <a:r>
              <a:rPr lang="ru-RU" sz="10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Демир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 Текстиль» (Турция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)</a:t>
            </a:r>
            <a:endParaRPr lang="ru-RU" sz="1000" dirty="0"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883" y="5735734"/>
            <a:ext cx="1938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 </a:t>
            </a:r>
            <a:r>
              <a:rPr lang="ru-RU" sz="16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партнеры</a:t>
            </a:r>
            <a:endParaRPr lang="ru-RU" sz="16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61443" y="2275367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32352" y="2275367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56017" y="2274268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38704" y="2274268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89489" y="4764769"/>
            <a:ext cx="370232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4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Century Gothic" panose="020B0502020202020204" pitchFamily="34" charset="0"/>
              </a:rPr>
              <a:t>организация </a:t>
            </a:r>
            <a:r>
              <a:rPr lang="ru-RU" sz="1100" b="1" dirty="0">
                <a:latin typeface="Century Gothic" panose="020B0502020202020204" pitchFamily="34" charset="0"/>
              </a:rPr>
              <a:t>взаимодействия </a:t>
            </a:r>
            <a:r>
              <a:rPr lang="ru-RU" sz="1100" dirty="0">
                <a:latin typeface="Century Gothic" panose="020B0502020202020204" pitchFamily="34" charset="0"/>
              </a:rPr>
              <a:t>субъектов МСП с представителями иностранных компаний;</a:t>
            </a:r>
          </a:p>
          <a:p>
            <a:pPr marL="171450" indent="-171450">
              <a:spcAft>
                <a:spcPts val="400"/>
              </a:spcAft>
              <a:buClr>
                <a:srgbClr val="FF496C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Century Gothic" panose="020B0502020202020204" pitchFamily="34" charset="0"/>
              </a:rPr>
              <a:t>сопровождение</a:t>
            </a:r>
            <a:r>
              <a:rPr lang="ru-RU" sz="1100" dirty="0">
                <a:latin typeface="Century Gothic" panose="020B0502020202020204" pitchFamily="34" charset="0"/>
              </a:rPr>
              <a:t> субъектов МСП в рамках переговорного процесса с представителями иностранных компаний</a:t>
            </a:r>
          </a:p>
        </p:txBody>
      </p:sp>
    </p:spTree>
    <p:extLst>
      <p:ext uri="{BB962C8B-B14F-4D97-AF65-F5344CB8AC3E}">
        <p14:creationId xmlns:p14="http://schemas.microsoft.com/office/powerpoint/2010/main" val="41528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1086910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Меры поддержки сельскохозяйственных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кооперативов, фермеров и малого бизнеса в АПК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677033" y="1080966"/>
            <a:ext cx="7609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Century Gothic" panose="020B0502020202020204" pitchFamily="34" charset="0"/>
              </a:rPr>
              <a:t>Сельскохозяйственные производственные или потребительские кооперативы и члены сельскохозяйственных потребительского кооператива – крестьянские (фермерские) хозяйства, а также субъекты МСП в АПК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44957" y="1080966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Получатели поддержки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44957" y="1779639"/>
            <a:ext cx="1806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8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2677033" y="1779639"/>
            <a:ext cx="796048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83458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latin typeface="Century Gothic" panose="020B0502020202020204" pitchFamily="34" charset="0"/>
              </a:rPr>
              <a:t>Маркетинговая и информационно-консультационная поддержка через центры компетенций, МФЦ, в электронной форме на Портале Бизнес-навигатора МСП, </a:t>
            </a:r>
            <a:r>
              <a:rPr lang="en-US" sz="1100" dirty="0" smtClean="0">
                <a:latin typeface="Century Gothic" panose="020B0502020202020204" pitchFamily="34" charset="0"/>
                <a:hlinkClick r:id="rId2"/>
              </a:rPr>
              <a:t>gosuslugi.ru/382329/1/info</a:t>
            </a:r>
            <a:r>
              <a:rPr lang="ru-RU" sz="1100" dirty="0" smtClean="0">
                <a:latin typeface="Century Gothic" panose="020B0502020202020204" pitchFamily="34" charset="0"/>
              </a:rPr>
              <a:t>.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>
                <a:latin typeface="Century Gothic" panose="020B0502020202020204" pitchFamily="34" charset="0"/>
              </a:rPr>
              <a:t/>
            </a:r>
            <a:br>
              <a:rPr lang="en-US" sz="1100" dirty="0">
                <a:latin typeface="Century Gothic" panose="020B0502020202020204" pitchFamily="34" charset="0"/>
              </a:rPr>
            </a:br>
            <a:r>
              <a:rPr lang="ru-RU" sz="1100" dirty="0">
                <a:latin typeface="Century Gothic" panose="020B0502020202020204" pitchFamily="34" charset="0"/>
              </a:rPr>
              <a:t>Содействие в организации сбыта произведенной продукции субъектов МСП, являющихся сельскохозяйственными товаропроизводителем и/или производителем продукции пищевой промышленности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0" y="282707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244957" y="2850160"/>
            <a:ext cx="1510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7A3"/>
                </a:solidFill>
                <a:latin typeface="Century Gothic" panose="020B0502020202020204" pitchFamily="34" charset="0"/>
              </a:rPr>
              <a:t>Каналы сбыта</a:t>
            </a:r>
            <a:endParaRPr lang="ru-RU" sz="14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244958" y="3259929"/>
            <a:ext cx="19934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Федеральные</a:t>
            </a:r>
            <a:r>
              <a:rPr lang="en-US" sz="1100" b="1" dirty="0">
                <a:latin typeface="Century Gothic" panose="020B0502020202020204" pitchFamily="34" charset="0"/>
              </a:rPr>
              <a:t/>
            </a:r>
            <a:br>
              <a:rPr lang="en-US" sz="1100" b="1" dirty="0">
                <a:latin typeface="Century Gothic" panose="020B0502020202020204" pitchFamily="34" charset="0"/>
              </a:rPr>
            </a:br>
            <a:r>
              <a:rPr lang="ru-RU" sz="1100" b="1" dirty="0">
                <a:latin typeface="Century Gothic" panose="020B0502020202020204" pitchFamily="34" charset="0"/>
              </a:rPr>
              <a:t>торговые сети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882051" y="3767016"/>
            <a:ext cx="31078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Открытие собственного магазина</a:t>
            </a:r>
            <a:br>
              <a:rPr lang="ru-RU" sz="1100" b="1" dirty="0">
                <a:latin typeface="Century Gothic" panose="020B0502020202020204" pitchFamily="34" charset="0"/>
              </a:rPr>
            </a:br>
            <a:r>
              <a:rPr lang="ru-RU" sz="1100" b="1" dirty="0">
                <a:latin typeface="Century Gothic" panose="020B0502020202020204" pitchFamily="34" charset="0"/>
              </a:rPr>
              <a:t>(сети магазинов) </a:t>
            </a:r>
          </a:p>
          <a:p>
            <a:r>
              <a:rPr lang="ru-RU" sz="1100" i="1" dirty="0">
                <a:latin typeface="Century Gothic" panose="020B0502020202020204" pitchFamily="34" charset="0"/>
              </a:rPr>
              <a:t>с исп. Портала Бизнес-навигатора МСП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882051" y="4459890"/>
            <a:ext cx="30125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Закупки крупнейших заказчиков</a:t>
            </a:r>
            <a:br>
              <a:rPr lang="ru-RU" sz="1100" b="1" dirty="0">
                <a:latin typeface="Century Gothic" panose="020B0502020202020204" pitchFamily="34" charset="0"/>
              </a:rPr>
            </a:br>
            <a:r>
              <a:rPr lang="ru-RU" sz="1100" b="1" dirty="0">
                <a:latin typeface="Century Gothic" panose="020B0502020202020204" pitchFamily="34" charset="0"/>
              </a:rPr>
              <a:t>у субъектов МСП в рамках Федерального закона №223–ФЗ 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244959" y="3767016"/>
            <a:ext cx="16600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Оптово-распределительные центры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882051" y="3259929"/>
            <a:ext cx="3107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Магазины системы Центросоюза РФ</a:t>
            </a:r>
          </a:p>
          <a:p>
            <a:r>
              <a:rPr lang="ru-RU" sz="1100" i="1" dirty="0">
                <a:latin typeface="Century Gothic" panose="020B0502020202020204" pitchFamily="34" charset="0"/>
              </a:rPr>
              <a:t>с исп. Портала Бизнес-навигатора МСП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44957" y="4459890"/>
            <a:ext cx="21743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</a:rPr>
              <a:t>Нестационарные торговые объекты (ярмарки)</a:t>
            </a:r>
          </a:p>
          <a:p>
            <a:r>
              <a:rPr lang="ru-RU" sz="1100" i="1" dirty="0">
                <a:latin typeface="Century Gothic" panose="020B0502020202020204" pitchFamily="34" charset="0"/>
              </a:rPr>
              <a:t>с исп. Портала Бизнес-навигатора МСП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744116" y="2850160"/>
            <a:ext cx="1664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7A3"/>
                </a:solidFill>
                <a:latin typeface="Century Gothic" panose="020B0502020202020204" pitchFamily="34" charset="0"/>
              </a:rPr>
              <a:t>Наши партнеры</a:t>
            </a:r>
            <a:endParaRPr lang="ru-RU" sz="1400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0" y="5315656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23" descr="https://media.rabota.ru/processor/logo/original/2019/12/09/diksi-jug1-372f20f2c441146d5a98ba6632ae41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4" t="65641" r="23361" b="11217"/>
          <a:stretch/>
        </p:blipFill>
        <p:spPr bwMode="auto">
          <a:xfrm>
            <a:off x="6595007" y="4048505"/>
            <a:ext cx="1194468" cy="32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1" descr="https://intraservice.ru/upload/iblock/2af/X5_Retail_Group_Logo_2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966" y="3390996"/>
            <a:ext cx="1503765" cy="48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3" descr="https://avatars.mds.yandex.net/get-pdb/1599997/b93ac5a7-46ff-432a-b87b-7fac7608b8f6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92" y="3469308"/>
            <a:ext cx="936485" cy="3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avatars.mds.yandex.net/get-mpic/1943683/img_id5721751435035874186.png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45" y="3436591"/>
            <a:ext cx="813858" cy="3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" descr="https://uploads-ssl.webflow.com/57b4b54ec2d13ca21b82909f/57fe4ae74ea5f1f96d3709d4_logo_raerr%20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43" y="3969402"/>
            <a:ext cx="943023" cy="4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static.tildacdn.com/tild6463-3932-4634-a236-366265383537/logo_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24" y="3942459"/>
            <a:ext cx="737462" cy="50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3" descr="http://pr-agro.com/wp-content/uploads/%D0%A0%D0%90%D0%9C_logo-3-1024x16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31" y="4618050"/>
            <a:ext cx="1545150" cy="2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" descr="https://misis.ru/files/14276/%D0%9C%D0%B0%D0%B3%D0%BD%D0%B8%D1%82%20%D0%9B%D0%BE%D0%B3%D0%B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16" y="4556787"/>
            <a:ext cx="1326277" cy="3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Прямоугольник 103"/>
          <p:cNvSpPr/>
          <p:nvPr/>
        </p:nvSpPr>
        <p:spPr>
          <a:xfrm>
            <a:off x="244957" y="5313412"/>
            <a:ext cx="2513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627A3"/>
                </a:solidFill>
                <a:latin typeface="Century Gothic" panose="020B0502020202020204" pitchFamily="34" charset="0"/>
              </a:rPr>
              <a:t>Как получить поддержку </a:t>
            </a:r>
            <a:endParaRPr lang="ru-RU" sz="1400" dirty="0"/>
          </a:p>
        </p:txBody>
      </p:sp>
      <p:cxnSp>
        <p:nvCxnSpPr>
          <p:cNvPr id="115" name="Прямая со стрелкой 114"/>
          <p:cNvCxnSpPr>
            <a:stCxn id="119" idx="6"/>
          </p:cNvCxnSpPr>
          <p:nvPr/>
        </p:nvCxnSpPr>
        <p:spPr>
          <a:xfrm>
            <a:off x="623179" y="6071889"/>
            <a:ext cx="1281822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120" idx="6"/>
          </p:cNvCxnSpPr>
          <p:nvPr/>
        </p:nvCxnSpPr>
        <p:spPr>
          <a:xfrm>
            <a:off x="2188305" y="6071889"/>
            <a:ext cx="2691141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stCxn id="121" idx="6"/>
            <a:endCxn id="122" idx="2"/>
          </p:cNvCxnSpPr>
          <p:nvPr/>
        </p:nvCxnSpPr>
        <p:spPr>
          <a:xfrm>
            <a:off x="5156343" y="6071889"/>
            <a:ext cx="1481382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348378" y="5934488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1913504" y="5934488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881542" y="5934488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6637725" y="5934488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342952" y="5941783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1919856" y="5941783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878979" y="5941783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627423" y="5941783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229493" y="5627133"/>
            <a:ext cx="13353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Обратиться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229493" y="6233576"/>
            <a:ext cx="182236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через форму по поддержке сбыта </a:t>
            </a:r>
            <a:r>
              <a:rPr lang="en-US" sz="1050" u="sng" dirty="0">
                <a:latin typeface="Century Gothic" panose="020B0502020202020204" pitchFamily="34" charset="0"/>
              </a:rPr>
              <a:t>smbn.ru/supportsh.htm</a:t>
            </a:r>
            <a:endParaRPr lang="ru-RU" sz="1050" u="sng" dirty="0">
              <a:latin typeface="Century Gothic" panose="020B0502020202020204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806230" y="5627133"/>
            <a:ext cx="2583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Пройти обучающий семинар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843938" y="6233576"/>
            <a:ext cx="3073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Century Gothic" panose="020B0502020202020204" pitchFamily="34" charset="0"/>
              </a:rPr>
              <a:t>изучить методические материалы </a:t>
            </a:r>
            <a:br>
              <a:rPr lang="ru-RU" sz="1050" dirty="0">
                <a:latin typeface="Century Gothic" panose="020B0502020202020204" pitchFamily="34" charset="0"/>
              </a:rPr>
            </a:br>
            <a:r>
              <a:rPr lang="en-US" sz="1050" u="sng" dirty="0">
                <a:latin typeface="Century Gothic" panose="020B0502020202020204" pitchFamily="34" charset="0"/>
              </a:rPr>
              <a:t>agro</a:t>
            </a:r>
            <a:r>
              <a:rPr lang="ru-RU" sz="1050" u="sng" dirty="0">
                <a:latin typeface="Century Gothic" panose="020B0502020202020204" pitchFamily="34" charset="0"/>
              </a:rPr>
              <a:t>-</a:t>
            </a:r>
            <a:r>
              <a:rPr lang="en-US" sz="1050" u="sng" dirty="0">
                <a:latin typeface="Century Gothic" panose="020B0502020202020204" pitchFamily="34" charset="0"/>
              </a:rPr>
              <a:t>coop.ru/</a:t>
            </a:r>
            <a:r>
              <a:rPr lang="en-US" sz="1050" u="sng" dirty="0" err="1">
                <a:latin typeface="Century Gothic" panose="020B0502020202020204" pitchFamily="34" charset="0"/>
              </a:rPr>
              <a:t>salesproducts</a:t>
            </a:r>
            <a:r>
              <a:rPr lang="ru-RU" sz="1050" u="sng" dirty="0">
                <a:latin typeface="Century Gothic" panose="020B0502020202020204" pitchFamily="34" charset="0"/>
              </a:rPr>
              <a:t>,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050" dirty="0">
                <a:latin typeface="Century Gothic" panose="020B0502020202020204" pitchFamily="34" charset="0"/>
              </a:rPr>
              <a:t>Пройти обучающий семинар по расширению рынков сбыта продукции </a:t>
            </a:r>
            <a:endParaRPr lang="ru-RU" sz="1050" b="1" dirty="0">
              <a:solidFill>
                <a:srgbClr val="062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784567" y="5627133"/>
            <a:ext cx="13663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Направить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4784566" y="6233576"/>
            <a:ext cx="23881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заявку / коммерческое предложение</a:t>
            </a:r>
            <a:endParaRPr lang="ru-RU" sz="1050" b="1" dirty="0">
              <a:solidFill>
                <a:srgbClr val="062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6545904" y="5627133"/>
            <a:ext cx="12852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Пройти отбор</a:t>
            </a:r>
            <a:endParaRPr lang="ru-RU" sz="1100" dirty="0"/>
          </a:p>
        </p:txBody>
      </p:sp>
      <p:sp>
        <p:nvSpPr>
          <p:cNvPr id="134" name="Прямоугольник 133"/>
          <p:cNvSpPr/>
          <p:nvPr/>
        </p:nvSpPr>
        <p:spPr>
          <a:xfrm>
            <a:off x="6545905" y="6233576"/>
            <a:ext cx="156559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пройти процедуры отбора и заключить договор поставки </a:t>
            </a:r>
            <a:endParaRPr lang="ru-RU" sz="1050" b="1" dirty="0">
              <a:solidFill>
                <a:srgbClr val="0628A2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Овал 134"/>
          <p:cNvSpPr/>
          <p:nvPr/>
        </p:nvSpPr>
        <p:spPr>
          <a:xfrm>
            <a:off x="8193924" y="5934488"/>
            <a:ext cx="274801" cy="274801"/>
          </a:xfrm>
          <a:prstGeom prst="ellipse">
            <a:avLst/>
          </a:prstGeom>
          <a:solidFill>
            <a:srgbClr val="224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8183622" y="5941783"/>
            <a:ext cx="269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8125539" y="5627133"/>
            <a:ext cx="17016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В случае отказа</a:t>
            </a:r>
            <a:endParaRPr lang="ru-RU" sz="1100" dirty="0"/>
          </a:p>
        </p:txBody>
      </p:sp>
      <p:sp>
        <p:nvSpPr>
          <p:cNvPr id="138" name="Прямоугольник 137"/>
          <p:cNvSpPr/>
          <p:nvPr/>
        </p:nvSpPr>
        <p:spPr>
          <a:xfrm>
            <a:off x="8125539" y="6233576"/>
            <a:ext cx="25662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в случае необходимости (отказа) обратиться за финансовой </a:t>
            </a:r>
            <a:br>
              <a:rPr lang="ru-RU" sz="1050" dirty="0">
                <a:latin typeface="Century Gothic" panose="020B0502020202020204" pitchFamily="34" charset="0"/>
              </a:rPr>
            </a:br>
            <a:r>
              <a:rPr lang="ru-RU" sz="1050" dirty="0">
                <a:latin typeface="Century Gothic" panose="020B0502020202020204" pitchFamily="34" charset="0"/>
              </a:rPr>
              <a:t>и гарантийной </a:t>
            </a:r>
            <a:br>
              <a:rPr lang="ru-RU" sz="1050" dirty="0">
                <a:latin typeface="Century Gothic" panose="020B0502020202020204" pitchFamily="34" charset="0"/>
              </a:rPr>
            </a:br>
            <a:r>
              <a:rPr lang="ru-RU" sz="1050" dirty="0">
                <a:latin typeface="Century Gothic" panose="020B0502020202020204" pitchFamily="34" charset="0"/>
              </a:rPr>
              <a:t>поддержкой </a:t>
            </a:r>
            <a:endParaRPr lang="ru-RU" sz="1050" b="1" dirty="0">
              <a:solidFill>
                <a:srgbClr val="0628A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39" name="Прямая со стрелкой 138"/>
          <p:cNvCxnSpPr>
            <a:stCxn id="122" idx="6"/>
          </p:cNvCxnSpPr>
          <p:nvPr/>
        </p:nvCxnSpPr>
        <p:spPr>
          <a:xfrm>
            <a:off x="6912526" y="6071889"/>
            <a:ext cx="1262544" cy="0"/>
          </a:xfrm>
          <a:prstGeom prst="straightConnector1">
            <a:avLst/>
          </a:prstGeom>
          <a:ln w="19050">
            <a:solidFill>
              <a:srgbClr val="2240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сельхоз_мсп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7167B440-03DE-4548-9B3C-69CF1B42C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t="11563" r="10298" b="9992"/>
          <a:stretch/>
        </p:blipFill>
        <p:spPr bwMode="auto">
          <a:xfrm>
            <a:off x="309134" y="6956089"/>
            <a:ext cx="527226" cy="51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="" xmlns:a16="http://schemas.microsoft.com/office/drawing/2014/main" id="{DFB43BAB-8F3A-5F47-B571-90CBAE42B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t="12247" r="10263" b="9434"/>
          <a:stretch/>
        </p:blipFill>
        <p:spPr bwMode="auto">
          <a:xfrm>
            <a:off x="2098526" y="6956089"/>
            <a:ext cx="524333" cy="5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192726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 программы</a:t>
            </a:r>
            <a:br>
              <a:rPr lang="ru-RU" sz="28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32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Корпорация </a:t>
            </a:r>
            <a:r>
              <a:rPr lang="ru-RU" sz="28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«МСП»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206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7134" y="3427540"/>
            <a:ext cx="411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для участников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2836" y="3742989"/>
            <a:ext cx="52374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бесплатное обучение </a:t>
            </a:r>
            <a:r>
              <a:rPr lang="ru-RU" sz="1200" dirty="0">
                <a:latin typeface="Century Gothic" panose="020B0502020202020204" pitchFamily="34" charset="0"/>
              </a:rPr>
              <a:t>в офлайн и онлайн формате</a:t>
            </a:r>
          </a:p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практические инструменты </a:t>
            </a:r>
            <a:r>
              <a:rPr lang="ru-RU" sz="1200" dirty="0">
                <a:latin typeface="Century Gothic" panose="020B0502020202020204" pitchFamily="34" charset="0"/>
              </a:rPr>
              <a:t>для создания и развития бизнеса, в том числе с учетом региональной специфики</a:t>
            </a:r>
          </a:p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опытные сертифицированные </a:t>
            </a: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бизнес-тренеры </a:t>
            </a:r>
            <a:b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 эксперты-практики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7134" y="6045358"/>
            <a:ext cx="3764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способа попасть на обучение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446657" y="3577708"/>
            <a:ext cx="49538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получение </a:t>
            </a: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сертификата</a:t>
            </a:r>
            <a:r>
              <a:rPr lang="ru-RU" sz="1200" dirty="0">
                <a:latin typeface="Century Gothic" panose="020B0502020202020204" pitchFamily="34" charset="0"/>
              </a:rPr>
              <a:t> о прохождении программы</a:t>
            </a:r>
          </a:p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интерактивные методики </a:t>
            </a:r>
            <a:r>
              <a:rPr lang="ru-RU" sz="1200" dirty="0">
                <a:latin typeface="Century Gothic" panose="020B0502020202020204" pitchFamily="34" charset="0"/>
              </a:rPr>
              <a:t>обучения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и методическая поддержка</a:t>
            </a:r>
          </a:p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</a:rPr>
              <a:t>возможность получения </a:t>
            </a: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финансовой поддержки </a:t>
            </a:r>
            <a:b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по итогам прохождения обучения</a:t>
            </a:r>
          </a:p>
          <a:p>
            <a:pPr marL="180975" indent="-180975">
              <a:spcAft>
                <a:spcPts val="6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до 10 баллов к результатам ЕГЭ </a:t>
            </a:r>
            <a:r>
              <a:rPr lang="ru-RU" sz="1200" dirty="0">
                <a:latin typeface="Century Gothic" panose="020B0502020202020204" pitchFamily="34" charset="0"/>
              </a:rPr>
              <a:t>дополнительно при поступлении в вузы-</a:t>
            </a:r>
            <a:r>
              <a:rPr lang="ru-RU" sz="1200" dirty="0" err="1">
                <a:latin typeface="Century Gothic" panose="020B0502020202020204" pitchFamily="34" charset="0"/>
              </a:rPr>
              <a:t>соорганизаторы</a:t>
            </a:r>
            <a:r>
              <a:rPr lang="ru-RU" sz="1200" dirty="0">
                <a:latin typeface="Century Gothic" panose="020B0502020202020204" pitchFamily="34" charset="0"/>
              </a:rPr>
              <a:t> Олимпиады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8944" y="5274497"/>
            <a:ext cx="10261591" cy="630893"/>
            <a:chOff x="138944" y="4287091"/>
            <a:chExt cx="10261591" cy="630893"/>
          </a:xfrm>
        </p:grpSpPr>
        <p:pic>
          <p:nvPicPr>
            <p:cNvPr id="79" name="Рисунок 2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609" y="4375865"/>
              <a:ext cx="820441" cy="528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449" descr="https://geomatrix-retail.com/wp-content/uploads/2017/07/logo-wildberrie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252" y="4398232"/>
              <a:ext cx="967161" cy="483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 rotWithShape="1">
            <a:blip r:embed="rId5"/>
            <a:srcRect l="17917" t="22592" r="60625" b="31852"/>
            <a:stretch/>
          </p:blipFill>
          <p:spPr>
            <a:xfrm>
              <a:off x="6509403" y="4399719"/>
              <a:ext cx="496472" cy="480607"/>
            </a:xfrm>
            <a:prstGeom prst="rect">
              <a:avLst/>
            </a:prstGeom>
          </p:spPr>
        </p:pic>
        <p:pic>
          <p:nvPicPr>
            <p:cNvPr id="82" name="Рисунок 2" descr="image0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1944" y="4382268"/>
              <a:ext cx="1354170" cy="515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44" y="4466579"/>
              <a:ext cx="1384296" cy="346887"/>
            </a:xfrm>
            <a:prstGeom prst="rect">
              <a:avLst/>
            </a:prstGeom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686" y="4412907"/>
              <a:ext cx="1194186" cy="454231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1803" y="4406113"/>
              <a:ext cx="1020363" cy="467818"/>
            </a:xfrm>
            <a:prstGeom prst="rect">
              <a:avLst/>
            </a:prstGeom>
          </p:spPr>
        </p:pic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131" y="4419577"/>
              <a:ext cx="1201156" cy="440891"/>
            </a:xfrm>
            <a:prstGeom prst="rect">
              <a:avLst/>
            </a:prstGeom>
          </p:spPr>
        </p:pic>
        <p:pic>
          <p:nvPicPr>
            <p:cNvPr id="87" name="Picture 2" descr="https://worldskills.ru/assets/docs/fs/wsrlogo-02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1956" y="4305498"/>
              <a:ext cx="684706" cy="612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88" name="Объект 87"/>
            <p:cNvGraphicFramePr>
              <a:graphicFrameLocks noChangeAspect="1"/>
            </p:cNvGraphicFramePr>
            <p:nvPr/>
          </p:nvGraphicFramePr>
          <p:xfrm>
            <a:off x="10082195" y="4287091"/>
            <a:ext cx="318340" cy="611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8" name="CorelDRAW" r:id="rId12" imgW="965995" imgH="1857870" progId="CorelDraw.Graphic.18">
                    <p:embed/>
                  </p:oleObj>
                </mc:Choice>
                <mc:Fallback>
                  <p:oleObj name="CorelDRAW" r:id="rId12" imgW="965995" imgH="1857870" progId="CorelDraw.Graphic.1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0082195" y="4287091"/>
                          <a:ext cx="318340" cy="6115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9" name="Прямоугольник 88"/>
          <p:cNvSpPr/>
          <p:nvPr/>
        </p:nvSpPr>
        <p:spPr>
          <a:xfrm>
            <a:off x="56562" y="6394028"/>
            <a:ext cx="85110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Подать заявку в организацию инфраструктуры поддержки МСП, выбрав субъект Российской Федерации, тему мероприятия и подходящую дату в Календаре на сайте АО «Корпорация «МСП»</a:t>
            </a:r>
          </a:p>
          <a:p>
            <a:pPr marL="177800" indent="-177800">
              <a:spcAft>
                <a:spcPts val="600"/>
              </a:spcAft>
              <a:buClr>
                <a:srgbClr val="2240AD"/>
              </a:buClr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Зарегистрироваться на Портале Бизнес-навигатора МСП и подать заявку через сайт</a:t>
            </a:r>
          </a:p>
          <a:p>
            <a:pPr marL="177800" indent="-177800">
              <a:spcAft>
                <a:spcPts val="600"/>
              </a:spcAft>
              <a:buClr>
                <a:srgbClr val="2240AD"/>
              </a:buClr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Подать заявку через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МФЦ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</a:rPr>
              <a:t>и </a:t>
            </a:r>
            <a:r>
              <a:rPr lang="en-US" sz="1200" dirty="0">
                <a:solidFill>
                  <a:srgbClr val="2240AD"/>
                </a:solidFill>
                <a:latin typeface="Century Gothic" panose="020B0502020202020204" pitchFamily="34" charset="0"/>
                <a:hlinkClick r:id="rId14"/>
              </a:rPr>
              <a:t>gosuslugi.ru/314845</a:t>
            </a:r>
            <a:endParaRPr lang="ru-RU" sz="12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47712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обучение_мсп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7135" y="5044198"/>
            <a:ext cx="3126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 партнеры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38944" y="1052268"/>
            <a:ext cx="10388756" cy="2218894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55338" y="2457491"/>
            <a:ext cx="1787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Century Gothic" panose="020B0502020202020204" pitchFamily="34" charset="0"/>
              </a:rPr>
              <a:t>а </a:t>
            </a:r>
            <a:r>
              <a:rPr lang="ru-RU" sz="1200" b="1" dirty="0">
                <a:latin typeface="Century Gothic" panose="020B0502020202020204" pitchFamily="34" charset="0"/>
              </a:rPr>
              <a:t>также </a:t>
            </a:r>
            <a:r>
              <a:rPr lang="ru-RU" sz="1200" b="1" dirty="0" smtClean="0">
                <a:latin typeface="Century Gothic" panose="020B0502020202020204" pitchFamily="34" charset="0"/>
              </a:rPr>
              <a:t>программа</a:t>
            </a:r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5338" y="1625155"/>
            <a:ext cx="2173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latin typeface="Century Gothic" panose="020B0502020202020204" pitchFamily="34" charset="0"/>
              </a:rPr>
              <a:t>«Азбука предпринимателя»</a:t>
            </a:r>
            <a:br>
              <a:rPr lang="ru-RU" sz="1200" b="1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создание </a:t>
            </a:r>
            <a:r>
              <a:rPr lang="ru-RU" sz="1200" dirty="0">
                <a:latin typeface="Century Gothic" panose="020B0502020202020204" pitchFamily="34" charset="0"/>
              </a:rPr>
              <a:t>бизнеса с </a:t>
            </a:r>
            <a:r>
              <a:rPr lang="ru-RU" sz="1200" dirty="0" smtClean="0">
                <a:latin typeface="Century Gothic" panose="020B0502020202020204" pitchFamily="34" charset="0"/>
              </a:rPr>
              <a:t>нуля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68608" y="1625155"/>
            <a:ext cx="2018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latin typeface="Century Gothic" panose="020B0502020202020204" pitchFamily="34" charset="0"/>
              </a:rPr>
              <a:t>«Школа предприниматель-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ства</a:t>
            </a:r>
            <a:r>
              <a:rPr lang="ru-RU" sz="1200" b="1" dirty="0" smtClean="0">
                <a:latin typeface="Century Gothic" panose="020B0502020202020204" pitchFamily="34" charset="0"/>
              </a:rPr>
              <a:t>»</a:t>
            </a:r>
            <a:br>
              <a:rPr lang="ru-RU" sz="1200" b="1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развитие </a:t>
            </a:r>
            <a:r>
              <a:rPr lang="ru-RU" sz="1200" dirty="0">
                <a:latin typeface="Century Gothic" panose="020B0502020202020204" pitchFamily="34" charset="0"/>
              </a:rPr>
              <a:t>бизнеса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532386" y="1625155"/>
            <a:ext cx="2887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latin typeface="Century Gothic" panose="020B0502020202020204" pitchFamily="34" charset="0"/>
              </a:rPr>
              <a:t>«</a:t>
            </a:r>
            <a:r>
              <a:rPr lang="ru-RU" sz="1200" b="1" dirty="0" err="1" smtClean="0">
                <a:latin typeface="Century Gothic" panose="020B0502020202020204" pitchFamily="34" charset="0"/>
              </a:rPr>
              <a:t>Самозанятость</a:t>
            </a:r>
            <a:r>
              <a:rPr lang="ru-RU" sz="1200" b="1" dirty="0">
                <a:latin typeface="Century Gothic" panose="020B0502020202020204" pitchFamily="34" charset="0"/>
              </a:rPr>
              <a:t>: </a:t>
            </a:r>
            <a:r>
              <a:rPr lang="ru-RU" sz="1200" b="1" dirty="0" smtClean="0">
                <a:latin typeface="Century Gothic" panose="020B0502020202020204" pitchFamily="34" charset="0"/>
              </a:rPr>
              <a:t>инструкция </a:t>
            </a:r>
            <a:r>
              <a:rPr lang="ru-RU" sz="1200" b="1" dirty="0">
                <a:latin typeface="Century Gothic" panose="020B0502020202020204" pitchFamily="34" charset="0"/>
              </a:rPr>
              <a:t/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 smtClean="0">
                <a:latin typeface="Century Gothic" panose="020B0502020202020204" pitchFamily="34" charset="0"/>
              </a:rPr>
              <a:t>по применению»</a:t>
            </a:r>
            <a:br>
              <a:rPr lang="ru-RU" sz="1200" b="1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новый </a:t>
            </a:r>
            <a:r>
              <a:rPr lang="ru-RU" sz="1200" dirty="0">
                <a:latin typeface="Century Gothic" panose="020B0502020202020204" pitchFamily="34" charset="0"/>
              </a:rPr>
              <a:t>налоговый режим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051209" y="1625155"/>
            <a:ext cx="3345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latin typeface="Century Gothic" panose="020B0502020202020204" pitchFamily="34" charset="0"/>
              </a:rPr>
              <a:t>«Технологическое предпринимательство»</a:t>
            </a:r>
            <a:r>
              <a:rPr lang="ru-RU" sz="1400" b="1" dirty="0">
                <a:latin typeface="Century Gothic" panose="020B0502020202020204" pitchFamily="34" charset="0"/>
              </a:rPr>
              <a:t/>
            </a:r>
            <a:br>
              <a:rPr lang="ru-RU" sz="1400" b="1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междисциплинарная многопрофильная олимпиада для школьников 8-11 классов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5338" y="1177598"/>
            <a:ext cx="65788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АО «Корпорация «МСП» проводит обучающие </a:t>
            </a:r>
            <a:r>
              <a:rPr lang="ru-RU" sz="1600" b="1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endParaRPr lang="ru-RU" sz="16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qrcoder.ru/code/?https%3A%2F%2Fcorpmsp.ru%2Frazvitie-konsultatsionnoy-infrastruktury%2Fplan-provedeniya-treningov-po-obuchayushchim-programmam-korporatsii-msp%2F&amp;4&amp;0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5958" r="5876" b="5958"/>
          <a:stretch/>
        </p:blipFill>
        <p:spPr bwMode="auto">
          <a:xfrm>
            <a:off x="8881447" y="6712229"/>
            <a:ext cx="678043" cy="6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qrcoder.ru/code/?gosuslugi.ru%2F314845&amp;4&amp;0"/>
          <p:cNvPicPr>
            <a:picLocks noChangeAspect="1" noChangeArrowheads="1"/>
          </p:cNvPicPr>
          <p:nvPr/>
        </p:nvPicPr>
        <p:blipFill rotWithShape="1"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0207" r="10174" b="10207"/>
          <a:stretch/>
        </p:blipFill>
        <p:spPr bwMode="auto">
          <a:xfrm>
            <a:off x="9800429" y="6712229"/>
            <a:ext cx="677360" cy="6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8791515" y="6173982"/>
            <a:ext cx="90516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b="1" dirty="0" smtClean="0"/>
              <a:t>Бизнес-навигатор МСП </a:t>
            </a:r>
            <a:endParaRPr lang="ru-RU" sz="105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712809" y="6430463"/>
            <a:ext cx="814891" cy="22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b="1" dirty="0" err="1"/>
              <a:t>Госуслуги</a:t>
            </a:r>
            <a:endParaRPr lang="ru-RU" sz="105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6" y="2763845"/>
            <a:ext cx="1053816" cy="41937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386218" y="2751571"/>
            <a:ext cx="373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и </a:t>
            </a:r>
            <a:r>
              <a:rPr lang="ru-RU" sz="1200" dirty="0">
                <a:latin typeface="Century Gothic" panose="020B0502020202020204" pitchFamily="34" charset="0"/>
              </a:rPr>
              <a:t>комплект модулей по наиболее актуальным для предпринимателей темам</a:t>
            </a:r>
          </a:p>
        </p:txBody>
      </p:sp>
    </p:spTree>
    <p:extLst>
      <p:ext uri="{BB962C8B-B14F-4D97-AF65-F5344CB8AC3E}">
        <p14:creationId xmlns:p14="http://schemas.microsoft.com/office/powerpoint/2010/main" val="37100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C415B2FB-FCFF-6D41-B2A3-93C006BD7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9050" r="10308" b="10728"/>
          <a:stretch/>
        </p:blipFill>
        <p:spPr bwMode="auto">
          <a:xfrm>
            <a:off x="9827172" y="6736144"/>
            <a:ext cx="709161" cy="7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76750" y="969636"/>
            <a:ext cx="2581275" cy="1276350"/>
          </a:xfrm>
          <a:prstGeom prst="rect">
            <a:avLst/>
          </a:prstGeom>
          <a:solidFill>
            <a:srgbClr val="DFE5F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Портал </a:t>
            </a:r>
            <a:r>
              <a:rPr lang="ru-RU" sz="28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Бизнес-навигатора </a:t>
            </a: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МСП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34249" y="7090361"/>
            <a:ext cx="2492923" cy="311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192116" y="753674"/>
            <a:ext cx="3296173" cy="5859845"/>
            <a:chOff x="2858241" y="757780"/>
            <a:chExt cx="3995603" cy="710327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858241" y="7572878"/>
              <a:ext cx="3995603" cy="288174"/>
            </a:xfrm>
            <a:prstGeom prst="rect">
              <a:avLst/>
            </a:prstGeom>
            <a:solidFill>
              <a:srgbClr val="F5F6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58241" y="5457825"/>
              <a:ext cx="3995603" cy="1616870"/>
            </a:xfrm>
            <a:prstGeom prst="rect">
              <a:avLst/>
            </a:prstGeom>
            <a:solidFill>
              <a:srgbClr val="EDF5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8241" y="757780"/>
              <a:ext cx="3995603" cy="527624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/>
            <a:srcRect b="32004"/>
            <a:stretch/>
          </p:blipFill>
          <p:spPr>
            <a:xfrm>
              <a:off x="2872530" y="5962650"/>
              <a:ext cx="3905284" cy="1898402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74" y="107336"/>
            <a:ext cx="1428135" cy="368484"/>
          </a:xfrm>
          <a:prstGeom prst="rect">
            <a:avLst/>
          </a:prstGeom>
        </p:spPr>
      </p:pic>
      <p:sp>
        <p:nvSpPr>
          <p:cNvPr id="14" name="object 6"/>
          <p:cNvSpPr txBox="1"/>
          <p:nvPr/>
        </p:nvSpPr>
        <p:spPr>
          <a:xfrm>
            <a:off x="4656662" y="1244320"/>
            <a:ext cx="2677588" cy="726981"/>
          </a:xfrm>
          <a:prstGeom prst="rect">
            <a:avLst/>
          </a:prstGeom>
        </p:spPr>
        <p:txBody>
          <a:bodyPr vert="horz" wrap="square" lIns="0" tIns="8750" rIns="0" bIns="0" rtlCol="0">
            <a:spAutoFit/>
          </a:bodyPr>
          <a:lstStyle/>
          <a:p>
            <a:pPr marR="506642">
              <a:lnSpc>
                <a:spcPts val="1400"/>
              </a:lnSpc>
            </a:pP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автоматический подбор сервисов на основе  анализа ИНН, региона деятельности </a:t>
            </a:r>
            <a:b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 ОКВЭД предпринимателей</a:t>
            </a:r>
            <a:endParaRPr sz="1100" b="1" dirty="0">
              <a:solidFill>
                <a:srgbClr val="2240AD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767387" y="2245986"/>
            <a:ext cx="1538684" cy="423675"/>
            <a:chOff x="5767387" y="2245986"/>
            <a:chExt cx="1538684" cy="423675"/>
          </a:xfrm>
        </p:grpSpPr>
        <p:cxnSp>
          <p:nvCxnSpPr>
            <p:cNvPr id="21" name="Прямая со стрелкой 20"/>
            <p:cNvCxnSpPr/>
            <p:nvPr/>
          </p:nvCxnSpPr>
          <p:spPr>
            <a:xfrm>
              <a:off x="5767387" y="2669661"/>
              <a:ext cx="1538684" cy="0"/>
            </a:xfrm>
            <a:prstGeom prst="straightConnector1">
              <a:avLst/>
            </a:prstGeom>
            <a:ln w="28575">
              <a:solidFill>
                <a:srgbClr val="2240A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781675" y="2245986"/>
              <a:ext cx="0" cy="423675"/>
            </a:xfrm>
            <a:prstGeom prst="line">
              <a:avLst/>
            </a:prstGeom>
            <a:ln w="28575">
              <a:solidFill>
                <a:srgbClr val="2240A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object 6"/>
          <p:cNvSpPr txBox="1"/>
          <p:nvPr/>
        </p:nvSpPr>
        <p:spPr>
          <a:xfrm>
            <a:off x="205659" y="1368327"/>
            <a:ext cx="4136999" cy="623946"/>
          </a:xfrm>
          <a:prstGeom prst="rect">
            <a:avLst/>
          </a:prstGeom>
        </p:spPr>
        <p:txBody>
          <a:bodyPr vert="horz" wrap="square" lIns="0" tIns="8312" rIns="0" bIns="0" rtlCol="0">
            <a:spAutoFit/>
          </a:bodyPr>
          <a:lstStyle/>
          <a:p>
            <a:pPr marL="8750" marR="3500">
              <a:lnSpc>
                <a:spcPts val="1600"/>
              </a:lnSpc>
              <a:spcBef>
                <a:spcPts val="65"/>
              </a:spcBef>
            </a:pPr>
            <a:r>
              <a:rPr lang="ru-RU" sz="1200" dirty="0">
                <a:latin typeface="Century Gothic" panose="020B0502020202020204" pitchFamily="34" charset="0"/>
              </a:rPr>
              <a:t>официальный бесплатный онлайн-ресурс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для развития малого бизнеса и тех, кто мечтает открыть </a:t>
            </a:r>
            <a:r>
              <a:rPr lang="ru-RU" sz="1200" dirty="0" smtClean="0">
                <a:latin typeface="Century Gothic" panose="020B0502020202020204" pitchFamily="34" charset="0"/>
              </a:rPr>
              <a:t>свое </a:t>
            </a:r>
            <a:r>
              <a:rPr lang="ru-RU" sz="1200" dirty="0">
                <a:latin typeface="Century Gothic" panose="020B0502020202020204" pitchFamily="34" charset="0"/>
              </a:rPr>
              <a:t>дело</a:t>
            </a:r>
            <a:endParaRPr sz="1200" dirty="0">
              <a:latin typeface="Century Gothic" panose="020B0502020202020204" pitchFamily="34" charset="0"/>
            </a:endParaRPr>
          </a:p>
        </p:txBody>
      </p:sp>
      <p:sp>
        <p:nvSpPr>
          <p:cNvPr id="31" name="object 6"/>
          <p:cNvSpPr txBox="1"/>
          <p:nvPr/>
        </p:nvSpPr>
        <p:spPr>
          <a:xfrm>
            <a:off x="205661" y="2857234"/>
            <a:ext cx="6119725" cy="3971016"/>
          </a:xfrm>
          <a:prstGeom prst="rect">
            <a:avLst/>
          </a:prstGeom>
        </p:spPr>
        <p:txBody>
          <a:bodyPr vert="horz" wrap="square" lIns="0" tIns="8312" rIns="0" bIns="0" rtlCol="0">
            <a:spAutoFit/>
          </a:bodyPr>
          <a:lstStyle/>
          <a:p>
            <a:pPr marR="3500" defTabSz="1152144">
              <a:spcAft>
                <a:spcPts val="300"/>
              </a:spcAft>
              <a:defRPr/>
            </a:pP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Кредитные и лизинговые продукты Корпорации и МСП Банка, РЛК</a:t>
            </a:r>
          </a:p>
          <a:p>
            <a:pPr marL="171450" marR="350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подбор специальных кредитных программ, онлайн-заявки на льготные инвестиционные и оборотные кредиты для бизнеса и </a:t>
            </a:r>
            <a:r>
              <a:rPr lang="ru-RU" sz="9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самозанятых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по ставке от 7%, онлайн-заявка на лизинг по ставке 6%</a:t>
            </a:r>
          </a:p>
          <a:p>
            <a:pPr marR="3500" defTabSz="1152144">
              <a:spcBef>
                <a:spcPts val="1000"/>
              </a:spcBef>
              <a:spcAft>
                <a:spcPts val="300"/>
              </a:spcAft>
              <a:defRPr/>
            </a:pP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рынка, оценка конкурентов, расчет бизнес-плана</a:t>
            </a:r>
          </a:p>
          <a:p>
            <a:pPr marR="3500" defTabSz="1152144">
              <a:spcAft>
                <a:spcPts val="10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геомаркетинговые сервисы и расчеты по 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100+ городским видам бизнеса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15 видам бизнеса для </a:t>
            </a:r>
            <a:r>
              <a:rPr lang="ru-RU" sz="9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самозанятых</a:t>
            </a:r>
            <a:endParaRPr lang="ru-RU" sz="9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50+ направлениям производства во всех регионах </a:t>
            </a: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Российской Федерации</a:t>
            </a:r>
            <a:endParaRPr lang="ru-RU" sz="9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3500" defTabSz="1152144">
              <a:spcBef>
                <a:spcPts val="1000"/>
              </a:spcBef>
              <a:spcAft>
                <a:spcPts val="300"/>
              </a:spcAft>
              <a:defRPr/>
            </a:pP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Имущество и недвижимость для малого бизнеса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коммерческая недвижимость для бизнеса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база государственной и муниципальной недвижимости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подбор имущества по запросу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база новостроек, </a:t>
            </a:r>
            <a:r>
              <a:rPr lang="ru-RU" sz="9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коворкингов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технопарков  </a:t>
            </a:r>
            <a:endParaRPr lang="en-US" sz="9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R="3500" defTabSz="1152144">
              <a:spcBef>
                <a:spcPts val="1000"/>
              </a:spcBef>
              <a:spcAft>
                <a:spcPts val="300"/>
              </a:spcAft>
              <a:defRPr/>
            </a:pP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обучение и тренинги</a:t>
            </a:r>
          </a:p>
          <a:p>
            <a:pPr marL="171450" marR="350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онлайн-запись на бесплатные программы и тренинги Корпорации во всех регионах РФ</a:t>
            </a:r>
          </a:p>
          <a:p>
            <a:pPr marR="3500" defTabSz="1152144">
              <a:spcBef>
                <a:spcPts val="1000"/>
              </a:spcBef>
              <a:spcAft>
                <a:spcPts val="300"/>
              </a:spcAft>
              <a:defRPr/>
            </a:pPr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Сервисы для старта и развития бизнеса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подбор франшизы, налогового режима, мер и организаций поддержки бизнеса;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подбор закупок крупнейших заказчиков и заказов до 500 тысяч рублей, расширение сбыта производителей продуктов питания, сотрудничество с федеральными розничными сетями,</a:t>
            </a:r>
          </a:p>
          <a:p>
            <a:pPr marL="171450" marR="3500" indent="-171450" defTabSz="1152144">
              <a:spcAft>
                <a:spcPts val="1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поиск проверок и обратная связь, проверка контрагентов, налоговый календарь</a:t>
            </a:r>
          </a:p>
        </p:txBody>
      </p:sp>
      <p:sp>
        <p:nvSpPr>
          <p:cNvPr id="32" name="object 4"/>
          <p:cNvSpPr txBox="1">
            <a:spLocks/>
          </p:cNvSpPr>
          <p:nvPr/>
        </p:nvSpPr>
        <p:spPr>
          <a:xfrm>
            <a:off x="171635" y="826376"/>
            <a:ext cx="1647738" cy="483458"/>
          </a:xfrm>
          <a:prstGeom prst="rect">
            <a:avLst/>
          </a:prstGeom>
        </p:spPr>
        <p:txBody>
          <a:bodyPr vert="horz" wrap="square" lIns="0" tIns="52062" rIns="0" bIns="0" rtlCol="0">
            <a:spAutoFit/>
          </a:bodyPr>
          <a:lstStyle>
            <a:lvl1pPr>
              <a:defRPr sz="6250" b="1" i="0">
                <a:solidFill>
                  <a:srgbClr val="2F2F2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8750">
              <a:spcBef>
                <a:spcPts val="1082"/>
              </a:spcBef>
            </a:pPr>
            <a:r>
              <a:rPr lang="en-US" sz="2800" dirty="0">
                <a:solidFill>
                  <a:srgbClr val="0225A3"/>
                </a:solidFill>
                <a:latin typeface="Century Gothic" panose="020B0502020202020204" pitchFamily="34" charset="0"/>
                <a:cs typeface="+mj-cs"/>
              </a:rPr>
              <a:t>SMBN.RU</a:t>
            </a:r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186805" y="2166098"/>
            <a:ext cx="709707" cy="483458"/>
          </a:xfrm>
          <a:prstGeom prst="rect">
            <a:avLst/>
          </a:prstGeom>
        </p:spPr>
        <p:txBody>
          <a:bodyPr vert="horz" wrap="square" lIns="0" tIns="52062" rIns="0" bIns="0" rtlCol="0">
            <a:spAutoFit/>
          </a:bodyPr>
          <a:lstStyle>
            <a:lvl1pPr>
              <a:defRPr sz="6250" b="1" i="0">
                <a:solidFill>
                  <a:srgbClr val="2F2F2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8750">
              <a:spcBef>
                <a:spcPts val="1082"/>
              </a:spcBef>
            </a:pPr>
            <a:r>
              <a:rPr lang="ru-RU" sz="2800" dirty="0">
                <a:solidFill>
                  <a:srgbClr val="F83458"/>
                </a:solidFill>
                <a:latin typeface="Century Gothic" panose="020B0502020202020204" pitchFamily="34" charset="0"/>
                <a:cs typeface="+mj-cs"/>
              </a:rPr>
              <a:t>170</a:t>
            </a:r>
            <a:endParaRPr lang="en-US" sz="2000" dirty="0">
              <a:solidFill>
                <a:srgbClr val="F83458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34" name="object 4"/>
          <p:cNvSpPr txBox="1">
            <a:spLocks/>
          </p:cNvSpPr>
          <p:nvPr/>
        </p:nvSpPr>
        <p:spPr>
          <a:xfrm>
            <a:off x="910800" y="2185294"/>
            <a:ext cx="1972899" cy="437291"/>
          </a:xfrm>
          <a:prstGeom prst="rect">
            <a:avLst/>
          </a:prstGeom>
        </p:spPr>
        <p:txBody>
          <a:bodyPr vert="horz" wrap="square" lIns="0" tIns="52062" rIns="0" bIns="0" rtlCol="0">
            <a:spAutoFit/>
          </a:bodyPr>
          <a:lstStyle>
            <a:lvl1pPr>
              <a:defRPr sz="6250" b="1" i="0">
                <a:solidFill>
                  <a:srgbClr val="2F2F2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8750">
              <a:lnSpc>
                <a:spcPts val="1500"/>
              </a:lnSpc>
              <a:spcBef>
                <a:spcPts val="1082"/>
              </a:spcBef>
            </a:pPr>
            <a:r>
              <a:rPr lang="ru-RU" sz="1400" dirty="0">
                <a:solidFill>
                  <a:srgbClr val="F83458"/>
                </a:solidFill>
                <a:latin typeface="Century Gothic" panose="020B0502020202020204" pitchFamily="34" charset="0"/>
              </a:rPr>
              <a:t>сервисов, продуктов и услуг *</a:t>
            </a:r>
            <a:endParaRPr lang="en-US" sz="1400" dirty="0">
              <a:solidFill>
                <a:srgbClr val="F83458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4842" y="6965453"/>
            <a:ext cx="7189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* Используемые данные: открытые данные ФНС России, ЕРП, ЕГРИП/ЕГРЮЛ, ЕИС, Реестр субъектов МСП, база данных конкурентов и поставщиков продукции, база данных точек притяжения, база данных населения в жилых домах, граф автодорог, база данных о потреблении товаров и услуг, база данных структурных нефинансовых показателей бизнеса, граф пешеходной доступности, база данных недвижимости разных форм собственности, база данных франшиз, база данных организаций </a:t>
            </a:r>
            <a:r>
              <a:rPr lang="ru-RU" sz="7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инфраструктуры.</a:t>
            </a:r>
            <a:endParaRPr lang="ru-RU" sz="7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012784" y="166733"/>
            <a:ext cx="26890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 smtClean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 smtClean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бизнес_навигатор_мсп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82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1" y="237436"/>
            <a:ext cx="7173798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Цифровые сервисы по направлению обращений по проверкам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2410" y="2184737"/>
            <a:ext cx="3882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Зеркальный реестр проверок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2410" y="3668393"/>
            <a:ext cx="5334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2410" y="4322405"/>
            <a:ext cx="4156213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spcAft>
                <a:spcPts val="6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Направления субъектами МСП обратной связи о результатах проверок в Генпрокуратуру и(или) контрольные органы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2409" y="5191600"/>
            <a:ext cx="4332751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spcAft>
                <a:spcPts val="6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Определение типичных нарушений, разработка метод. рекомендаций, руководств для предпринимателей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619383" y="2184737"/>
            <a:ext cx="3882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Обращения по нарушению моратория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619383" y="3668393"/>
            <a:ext cx="53344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619383" y="4322405"/>
            <a:ext cx="4156213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spcAft>
                <a:spcPts val="6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Направления субъектами МСП обратной связи о нарушении введенного моратория на проверки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19383" y="5191600"/>
            <a:ext cx="4156213" cy="485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600"/>
              </a:lnSpc>
              <a:spcAft>
                <a:spcPts val="6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Получение в сокращенные сроки информации о результатах рассмотрения обращений</a:t>
            </a:r>
          </a:p>
        </p:txBody>
      </p:sp>
      <p:pic>
        <p:nvPicPr>
          <p:cNvPr id="60" name="Picture 6" descr="http://qrcoder.ru/code/?https%3A%2F%2Fsmbn.ru%2Fmoratorium.htm&amp;2&amp;0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285" y="2182176"/>
            <a:ext cx="775335" cy="7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Прямая соединительная линия 60"/>
          <p:cNvCxnSpPr/>
          <p:nvPr/>
        </p:nvCxnSpPr>
        <p:spPr>
          <a:xfrm>
            <a:off x="5107364" y="977759"/>
            <a:ext cx="0" cy="6581916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обратная_связь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119" y="2277751"/>
            <a:ext cx="584186" cy="58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Услуги АО «Корпорация «МСП»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944705" y="1032302"/>
            <a:ext cx="7351566" cy="400110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перечень </a:t>
            </a:r>
            <a:r>
              <a:rPr lang="ru-RU" sz="1000" dirty="0">
                <a:latin typeface="Century Gothic" panose="020B0502020202020204" pitchFamily="34" charset="0"/>
              </a:rPr>
              <a:t>государственного и муниципального имущества, предназначенного для предоставления в аренду субъектам </a:t>
            </a:r>
            <a:r>
              <a:rPr lang="ru-RU" sz="1000" dirty="0" smtClean="0">
                <a:latin typeface="Century Gothic" panose="020B0502020202020204" pitchFamily="34" charset="0"/>
              </a:rPr>
              <a:t>МСП, </a:t>
            </a:r>
            <a:r>
              <a:rPr lang="ru-RU" sz="1000" dirty="0">
                <a:latin typeface="Century Gothic" panose="020B0502020202020204" pitchFamily="34" charset="0"/>
              </a:rPr>
              <a:t>по заданным параметрам (место, размер, тип)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872" y="953340"/>
            <a:ext cx="2416660" cy="469511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Имущественная поддержка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44705" y="1511964"/>
            <a:ext cx="7351566" cy="400110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перечень </a:t>
            </a:r>
            <a:r>
              <a:rPr lang="ru-RU" sz="1000" dirty="0">
                <a:latin typeface="Century Gothic" panose="020B0502020202020204" pitchFamily="34" charset="0"/>
              </a:rPr>
              <a:t>финансовых партнеров Корпорации, оказываемой ими поддержке, условия получения гарантийной поддержки, наименования и параметры продуктов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872" y="1489104"/>
            <a:ext cx="2416660" cy="408665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Финансовая поддержка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44705" y="2033736"/>
            <a:ext cx="7351566" cy="400110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информацию </a:t>
            </a:r>
            <a:r>
              <a:rPr lang="ru-RU" sz="1000" dirty="0">
                <a:latin typeface="Century Gothic" panose="020B0502020202020204" pitchFamily="34" charset="0"/>
              </a:rPr>
              <a:t>о проводимых в интересующем его регионе тренингах по программам обучения Корпорации и сможет записаться онлайн на заинтересовавший тренинг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4923" y="1961193"/>
            <a:ext cx="2416660" cy="519523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Информация о тренингах </a:t>
            </a:r>
            <a:b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 </a:t>
            </a:r>
            <a:r>
              <a:rPr lang="ru-RU" sz="11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онлайн-запись </a:t>
            </a: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на них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4923" y="2539980"/>
            <a:ext cx="2416660" cy="519523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Участие в закупках</a:t>
            </a:r>
            <a:b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крупнейших заказчиков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44705" y="2555706"/>
            <a:ext cx="7351566" cy="553998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информацию </a:t>
            </a:r>
            <a:r>
              <a:rPr lang="ru-RU" sz="1000" dirty="0">
                <a:latin typeface="Century Gothic" panose="020B0502020202020204" pitchFamily="34" charset="0"/>
              </a:rPr>
              <a:t>по заданным параметрам (ОКПД2, регион поставки товаров, наименование и ИНН заказчика) из планов закупок крупнейших заказчиков (объем, номенклатура и пр. условия договора), которые должны предусматривать участие МСП в своих закупках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44705" y="3212756"/>
            <a:ext cx="7351566" cy="400110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перечень </a:t>
            </a:r>
            <a:r>
              <a:rPr lang="ru-RU" sz="1000" dirty="0">
                <a:latin typeface="Century Gothic" panose="020B0502020202020204" pitchFamily="34" charset="0"/>
              </a:rPr>
              <a:t>и основные условия получения поддержки МСП, предоставляемой на всех уровнях </a:t>
            </a:r>
            <a:r>
              <a:rPr lang="ru-RU" sz="1000" dirty="0" smtClean="0">
                <a:latin typeface="Century Gothic" panose="020B0502020202020204" pitchFamily="34" charset="0"/>
              </a:rPr>
              <a:t>власти по </a:t>
            </a:r>
            <a:r>
              <a:rPr lang="ru-RU" sz="1000" dirty="0">
                <a:latin typeface="Century Gothic" panose="020B0502020202020204" pitchFamily="34" charset="0"/>
              </a:rPr>
              <a:t>параметрам (форма и место действия меры поддержки)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8973" y="3121518"/>
            <a:ext cx="2416660" cy="519523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Информирование о мерах поддержки субъектов МСП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944705" y="3707820"/>
            <a:ext cx="7351566" cy="246221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доступ </a:t>
            </a:r>
            <a:r>
              <a:rPr lang="ru-RU" sz="1000" dirty="0">
                <a:latin typeface="Century Gothic" panose="020B0502020202020204" pitchFamily="34" charset="0"/>
              </a:rPr>
              <a:t>к бесплатным сервисам Портала Бизнес-навигатора МСП для старта и развития своего бизнеса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4924" y="3703065"/>
            <a:ext cx="2416660" cy="380245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Регистрация на Портале </a:t>
            </a:r>
            <a:r>
              <a:rPr lang="ru-RU" sz="11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Бизнес-навигатора МСП</a:t>
            </a:r>
            <a:endParaRPr lang="ru-RU" sz="11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44705" y="4174309"/>
            <a:ext cx="7351566" cy="400110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информацию </a:t>
            </a:r>
            <a:r>
              <a:rPr lang="ru-RU" sz="1000" dirty="0">
                <a:latin typeface="Century Gothic" panose="020B0502020202020204" pitchFamily="34" charset="0"/>
              </a:rPr>
              <a:t>о мерах и условиях получения поддержки с/х кооперативов и </a:t>
            </a:r>
            <a:r>
              <a:rPr lang="ru-RU" sz="1000" dirty="0" smtClean="0">
                <a:latin typeface="Century Gothic" panose="020B0502020202020204" pitchFamily="34" charset="0"/>
              </a:rPr>
              <a:t>фермеров по </a:t>
            </a:r>
            <a:r>
              <a:rPr lang="ru-RU" sz="1000" dirty="0">
                <a:latin typeface="Century Gothic" panose="020B0502020202020204" pitchFamily="34" charset="0"/>
              </a:rPr>
              <a:t>заданным параметрам (статус заявителя, форма поддержки, территория и пр.)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8975" y="4152279"/>
            <a:ext cx="2416660" cy="388343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Поддержка с/х кооперации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8975" y="4609572"/>
            <a:ext cx="2416660" cy="519523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Обратная связь</a:t>
            </a:r>
            <a:b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о результатах проверок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44705" y="4608269"/>
            <a:ext cx="7351566" cy="400110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возможность </a:t>
            </a:r>
            <a:r>
              <a:rPr lang="ru-RU" sz="1000" dirty="0">
                <a:latin typeface="Century Gothic" panose="020B0502020202020204" pitchFamily="34" charset="0"/>
              </a:rPr>
              <a:t>в онлайн-режиме на Портале Бизнес-навигатора найти все завершенные проверки в отношении своей организации и оставить обратную связь по результатам проверок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44705" y="5204726"/>
            <a:ext cx="7351566" cy="553998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 marL="171450" indent="-171450"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1000" dirty="0" smtClean="0">
                <a:latin typeface="Century Gothic" panose="020B0502020202020204" pitchFamily="34" charset="0"/>
              </a:rPr>
              <a:t>информацию </a:t>
            </a:r>
            <a:r>
              <a:rPr lang="ru-RU" sz="1000" dirty="0">
                <a:latin typeface="Century Gothic" panose="020B0502020202020204" pitchFamily="34" charset="0"/>
              </a:rPr>
              <a:t>о лизинговых продуктах, реализуемых РЛК, а также может обратиться за данной поддержкой для прохождения предварительной проверки и получить возможность сопровождения процесса подписания лизинговой документации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63026" y="5186833"/>
            <a:ext cx="2416660" cy="519523"/>
          </a:xfrm>
          <a:prstGeom prst="rect">
            <a:avLst/>
          </a:prstGeom>
          <a:solidFill>
            <a:srgbClr val="DE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355" rIns="47355" rtlCol="0" anchor="ctr"/>
          <a:lstStyle/>
          <a:p>
            <a:pPr algn="ctr"/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Льготный лизинг</a:t>
            </a:r>
            <a:b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оборудования</a:t>
            </a:r>
          </a:p>
        </p:txBody>
      </p:sp>
      <p:sp>
        <p:nvSpPr>
          <p:cNvPr id="29" name="Овал 28"/>
          <p:cNvSpPr/>
          <p:nvPr/>
        </p:nvSpPr>
        <p:spPr>
          <a:xfrm>
            <a:off x="191804" y="955976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0" name="Овал 29"/>
          <p:cNvSpPr/>
          <p:nvPr/>
        </p:nvSpPr>
        <p:spPr>
          <a:xfrm>
            <a:off x="185187" y="1442527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2" name="Овал 31"/>
          <p:cNvSpPr/>
          <p:nvPr/>
        </p:nvSpPr>
        <p:spPr>
          <a:xfrm>
            <a:off x="187756" y="1935381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3" name="Овал 32"/>
          <p:cNvSpPr/>
          <p:nvPr/>
        </p:nvSpPr>
        <p:spPr>
          <a:xfrm>
            <a:off x="181139" y="2493402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Овал 33"/>
          <p:cNvSpPr/>
          <p:nvPr/>
        </p:nvSpPr>
        <p:spPr>
          <a:xfrm>
            <a:off x="195854" y="3056540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>
            <a:off x="189236" y="3640293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7" name="Овал 36"/>
          <p:cNvSpPr/>
          <p:nvPr/>
        </p:nvSpPr>
        <p:spPr>
          <a:xfrm>
            <a:off x="191806" y="4110273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8" name="Овал 37"/>
          <p:cNvSpPr/>
          <p:nvPr/>
        </p:nvSpPr>
        <p:spPr>
          <a:xfrm>
            <a:off x="185188" y="4563003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9" name="Овал 38"/>
          <p:cNvSpPr/>
          <p:nvPr/>
        </p:nvSpPr>
        <p:spPr>
          <a:xfrm>
            <a:off x="189241" y="5140267"/>
            <a:ext cx="267295" cy="267295"/>
          </a:xfrm>
          <a:prstGeom prst="ellipse">
            <a:avLst/>
          </a:prstGeom>
          <a:solidFill>
            <a:srgbClr val="2240A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785" rIns="15785" rtlCol="0" anchor="ctr"/>
          <a:lstStyle/>
          <a:p>
            <a:pPr algn="ctr"/>
            <a:r>
              <a:rPr lang="ru-RU" sz="1200" b="1" dirty="0">
                <a:latin typeface="Century Gothic" panose="020B0502020202020204" pitchFamily="34" charset="0"/>
              </a:rPr>
              <a:t>9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0" y="6009971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2079262" y="6076185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offline</a:t>
            </a:r>
            <a:endParaRPr lang="ru-RU" sz="14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184902" y="6076185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online</a:t>
            </a:r>
            <a:endParaRPr lang="ru-RU" sz="14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48" y="6578525"/>
            <a:ext cx="744601" cy="35998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t="6381" r="19166" b="28728"/>
          <a:stretch/>
        </p:blipFill>
        <p:spPr>
          <a:xfrm>
            <a:off x="2185904" y="6324541"/>
            <a:ext cx="914156" cy="563833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4142382" y="6009971"/>
            <a:ext cx="0" cy="1549704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468" y="6667225"/>
            <a:ext cx="897101" cy="14202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40" y="6590616"/>
            <a:ext cx="1072979" cy="27684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0255" y="6421670"/>
            <a:ext cx="575482" cy="547959"/>
          </a:xfrm>
          <a:prstGeom prst="rect">
            <a:avLst/>
          </a:prstGeom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6805572" y="6009971"/>
            <a:ext cx="0" cy="1549704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2043740" y="6009971"/>
            <a:ext cx="0" cy="1549704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/>
          <p:cNvSpPr/>
          <p:nvPr/>
        </p:nvSpPr>
        <p:spPr>
          <a:xfrm>
            <a:off x="7573413" y="6069582"/>
            <a:ext cx="2961787" cy="1169551"/>
          </a:xfrm>
          <a:prstGeom prst="rect">
            <a:avLst/>
          </a:prstGeom>
        </p:spPr>
        <p:txBody>
          <a:bodyPr wrap="square" lIns="3157" rIns="9471">
            <a:spAutoFit/>
          </a:bodyPr>
          <a:lstStyle/>
          <a:p>
            <a:pPr marL="171450" indent="-171450">
              <a:lnSpc>
                <a:spcPts val="800"/>
              </a:lnSpc>
              <a:spcAft>
                <a:spcPts val="4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800" dirty="0">
                <a:latin typeface="Century Gothic" panose="020B0502020202020204" pitchFamily="34" charset="0"/>
              </a:rPr>
              <a:t>Корпорация взаимодействует через СМЭВ </a:t>
            </a:r>
            <a:r>
              <a:rPr lang="en-US" sz="800" dirty="0">
                <a:latin typeface="Century Gothic" panose="020B0502020202020204" pitchFamily="34" charset="0"/>
              </a:rPr>
              <a:t/>
            </a:r>
            <a:br>
              <a:rPr lang="en-US" sz="800" dirty="0">
                <a:latin typeface="Century Gothic" panose="020B0502020202020204" pitchFamily="34" charset="0"/>
              </a:rPr>
            </a:b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с ИС МФЦ 84 (из 85) субъектов РФ</a:t>
            </a:r>
            <a:endParaRPr lang="en-US" sz="8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  <a:p>
            <a:pPr marL="171450" indent="-171450">
              <a:lnSpc>
                <a:spcPts val="800"/>
              </a:lnSpc>
              <a:spcAft>
                <a:spcPts val="4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800" dirty="0">
                <a:latin typeface="Century Gothic" panose="020B0502020202020204" pitchFamily="34" charset="0"/>
              </a:rPr>
              <a:t>Корпорация </a:t>
            </a:r>
            <a:r>
              <a:rPr lang="ru-RU" sz="800" dirty="0" smtClean="0">
                <a:latin typeface="Century Gothic" panose="020B0502020202020204" pitchFamily="34" charset="0"/>
              </a:rPr>
              <a:t>вправе запрашивать информацию у ФОИВ </a:t>
            </a:r>
            <a:r>
              <a:rPr lang="ru-RU" sz="800" dirty="0">
                <a:latin typeface="Century Gothic" panose="020B0502020202020204" pitchFamily="34" charset="0"/>
              </a:rPr>
              <a:t>по 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9</a:t>
            </a:r>
            <a:r>
              <a:rPr lang="ru-RU" sz="8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 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видам </a:t>
            </a:r>
            <a:r>
              <a:rPr lang="ru-RU" sz="800" dirty="0">
                <a:latin typeface="Century Gothic" panose="020B0502020202020204" pitchFamily="34" charset="0"/>
              </a:rPr>
              <a:t>сведений </a:t>
            </a:r>
            <a:r>
              <a:rPr lang="ru-RU" sz="800" dirty="0" smtClean="0">
                <a:latin typeface="Century Gothic" panose="020B0502020202020204" pitchFamily="34" charset="0"/>
              </a:rPr>
              <a:t>через </a:t>
            </a:r>
            <a:r>
              <a:rPr lang="ru-RU" sz="800" dirty="0">
                <a:latin typeface="Century Gothic" panose="020B0502020202020204" pitchFamily="34" charset="0"/>
              </a:rPr>
              <a:t>СМЭВ</a:t>
            </a:r>
          </a:p>
          <a:p>
            <a:pPr marL="171450" indent="-171450">
              <a:lnSpc>
                <a:spcPts val="800"/>
              </a:lnSpc>
              <a:spcAft>
                <a:spcPts val="4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Услуги Корпорации доступны в электронной форме </a:t>
            </a:r>
            <a:r>
              <a:rPr lang="ru-RU" sz="800" dirty="0">
                <a:latin typeface="Century Gothic" panose="020B0502020202020204" pitchFamily="34" charset="0"/>
              </a:rPr>
              <a:t>на </a:t>
            </a:r>
            <a:r>
              <a:rPr lang="ru-RU" sz="800" dirty="0" smtClean="0">
                <a:latin typeface="Century Gothic" panose="020B0502020202020204" pitchFamily="34" charset="0"/>
              </a:rPr>
              <a:t>Едином портале </a:t>
            </a:r>
            <a:r>
              <a:rPr lang="ru-RU" sz="800" dirty="0" err="1" smtClean="0">
                <a:latin typeface="Century Gothic" panose="020B0502020202020204" pitchFamily="34" charset="0"/>
              </a:rPr>
              <a:t>госуслуг</a:t>
            </a:r>
            <a:r>
              <a:rPr lang="ru-RU" sz="800" dirty="0" smtClean="0">
                <a:latin typeface="Century Gothic" panose="020B0502020202020204" pitchFamily="34" charset="0"/>
              </a:rPr>
              <a:t> и региональных порталах услуг, на Портале </a:t>
            </a:r>
            <a:r>
              <a:rPr lang="ru-RU" sz="800" dirty="0">
                <a:latin typeface="Century Gothic" panose="020B0502020202020204" pitchFamily="34" charset="0"/>
              </a:rPr>
              <a:t>Бизнес-навигатора МСП </a:t>
            </a:r>
            <a:endParaRPr lang="en-US" sz="800" dirty="0">
              <a:latin typeface="Century Gothic" panose="020B0502020202020204" pitchFamily="34" charset="0"/>
            </a:endParaRPr>
          </a:p>
          <a:p>
            <a:pPr marL="171450" indent="-171450">
              <a:lnSpc>
                <a:spcPts val="800"/>
              </a:lnSpc>
              <a:spcAft>
                <a:spcPts val="400"/>
              </a:spcAft>
              <a:buClr>
                <a:srgbClr val="2240AD"/>
              </a:buClr>
              <a:buFont typeface="Wingdings" panose="05000000000000000000" pitchFamily="2" charset="2"/>
              <a:buChar char="ü"/>
            </a:pP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Реализовано в/д Корпорации с Генпрокуратурой РФ </a:t>
            </a:r>
            <a:r>
              <a:rPr lang="ru-RU" sz="800" dirty="0">
                <a:latin typeface="Century Gothic" panose="020B0502020202020204" pitchFamily="34" charset="0"/>
              </a:rPr>
              <a:t>(АИК Надзор) через СМЭВ («зеркальный» реестр)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7682733" y="7224273"/>
            <a:ext cx="2843149" cy="215444"/>
          </a:xfrm>
          <a:prstGeom prst="rect">
            <a:avLst/>
          </a:prstGeom>
          <a:solidFill>
            <a:srgbClr val="DEE2F4"/>
          </a:solidFill>
        </p:spPr>
        <p:txBody>
          <a:bodyPr wrap="square" lIns="47355" rIns="47355">
            <a:spAutoFit/>
          </a:bodyPr>
          <a:lstStyle/>
          <a:p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9 декабря 2016 г. Корпорация подключена к СМЭВ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292874" y="7085776"/>
            <a:ext cx="2362915" cy="377026"/>
          </a:xfrm>
          <a:prstGeom prst="rect">
            <a:avLst/>
          </a:prstGeom>
          <a:solidFill>
            <a:srgbClr val="DEE2F4"/>
          </a:solidFill>
        </p:spPr>
        <p:txBody>
          <a:bodyPr wrap="square" lIns="47355" rIns="47355">
            <a:spAutoFit/>
          </a:bodyPr>
          <a:lstStyle/>
          <a:p>
            <a:pPr algn="ctr"/>
            <a:r>
              <a:rPr lang="en-US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c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 конца 2018 года </a:t>
            </a: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</a:rPr>
              <a:t>&gt;25 тыс. 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«уникальных» обращений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178284" y="7085776"/>
            <a:ext cx="1826555" cy="377026"/>
          </a:xfrm>
          <a:prstGeom prst="rect">
            <a:avLst/>
          </a:prstGeom>
          <a:solidFill>
            <a:srgbClr val="DEE2F4"/>
          </a:solidFill>
        </p:spPr>
        <p:txBody>
          <a:bodyPr wrap="square" lIns="47355" rIns="47355">
            <a:spAutoFit/>
          </a:bodyPr>
          <a:lstStyle/>
          <a:p>
            <a:pPr algn="ctr"/>
            <a:r>
              <a:rPr lang="en-US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c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 2016 года </a:t>
            </a: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</a:rPr>
              <a:t>&gt;1 млн </a:t>
            </a:r>
            <a:r>
              <a:rPr lang="ru-RU" sz="8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«уникальных» обращений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0" y="6001323"/>
            <a:ext cx="2121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Более 3 тысяч МФЦ </a:t>
            </a:r>
            <a:b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</a:b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в </a:t>
            </a:r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</a:rPr>
              <a:t>84 регионах </a:t>
            </a: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РФ</a:t>
            </a:r>
            <a:endParaRPr lang="ru-RU" sz="10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     + </a:t>
            </a:r>
            <a:r>
              <a:rPr lang="ru-RU" sz="1000" b="1" dirty="0" err="1" smtClean="0">
                <a:solidFill>
                  <a:srgbClr val="2240AD"/>
                </a:solidFill>
                <a:latin typeface="Century Gothic" panose="020B0502020202020204" pitchFamily="34" charset="0"/>
              </a:rPr>
              <a:t>ЦУБы</a:t>
            </a: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 г. Москвы,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36 организаций поддержки МСП в 29 регионах, 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2240AD"/>
                </a:solidFill>
                <a:latin typeface="Century Gothic" panose="020B0502020202020204" pitchFamily="34" charset="0"/>
              </a:rPr>
              <a:t>12 центров компетенций в сфере с/х кооперации</a:t>
            </a:r>
            <a:endParaRPr lang="ru-RU" sz="1000" b="1" dirty="0">
              <a:solidFill>
                <a:srgbClr val="2240AD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996444" y="702929"/>
            <a:ext cx="7351566" cy="338554"/>
          </a:xfrm>
          <a:prstGeom prst="rect">
            <a:avLst/>
          </a:prstGeom>
        </p:spPr>
        <p:txBody>
          <a:bodyPr wrap="square" lIns="47355" rIns="47355">
            <a:spAutoFit/>
          </a:bodyPr>
          <a:lstStyle/>
          <a:p>
            <a:pPr>
              <a:buClr>
                <a:srgbClr val="2240AD"/>
              </a:buClr>
            </a:pPr>
            <a:r>
              <a:rPr lang="ru-RU" sz="16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З</a:t>
            </a:r>
            <a:r>
              <a:rPr lang="ru-RU" sz="1600" b="1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аявитель может получить</a:t>
            </a:r>
            <a:endParaRPr lang="ru-RU" sz="1600" b="1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52113" y="141670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 smtClean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 smtClean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услуги_КСМП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43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="" xmlns:a16="http://schemas.microsoft.com/office/drawing/2014/main" id="{A9CDBDE0-826C-4C4A-8F33-8100559D5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8" t="8527" r="6200" b="7343"/>
          <a:stretch/>
        </p:blipFill>
        <p:spPr bwMode="auto">
          <a:xfrm>
            <a:off x="9832731" y="6748374"/>
            <a:ext cx="687875" cy="66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797183" y="1126799"/>
            <a:ext cx="2484246" cy="1004655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575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Гарантийная поддержка АО «Корпорация «МСП»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770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059997" y="6751384"/>
            <a:ext cx="1743550" cy="66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06929" y="696832"/>
            <a:ext cx="2422952" cy="23393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взаимодействия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3833" y="1257244"/>
            <a:ext cx="19148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Банк-партнер / Организация-партнер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бенефициар по гарантии Корпорации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3186" y="1126799"/>
            <a:ext cx="2502614" cy="1004655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376884" y="1257244"/>
            <a:ext cx="1904545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 МСП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заемщик, принципал </a:t>
            </a:r>
            <a:r>
              <a:rPr lang="en-US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гарантии Корпорации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97183" y="2267015"/>
            <a:ext cx="2484245" cy="649189"/>
          </a:xfrm>
          <a:prstGeom prst="rect">
            <a:avLst/>
          </a:prstGeom>
          <a:noFill/>
          <a:ln w="28575">
            <a:solidFill>
              <a:srgbClr val="F9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3458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66382" y="2491040"/>
            <a:ext cx="7914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</a:t>
            </a:r>
            <a:endParaRPr lang="ru-RU" sz="1000" dirty="0">
              <a:solidFill>
                <a:srgbClr val="F9345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415" y="2421106"/>
            <a:ext cx="914400" cy="323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5" y="1316188"/>
            <a:ext cx="376620" cy="3766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23" y="1305772"/>
            <a:ext cx="397453" cy="397453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1312936" y="2131454"/>
            <a:ext cx="2484247" cy="470455"/>
            <a:chOff x="1480623" y="3346700"/>
            <a:chExt cx="2093874" cy="989177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1480623" y="3346700"/>
              <a:ext cx="0" cy="989177"/>
            </a:xfrm>
            <a:prstGeom prst="straightConnector1">
              <a:avLst/>
            </a:prstGeom>
            <a:ln w="28575">
              <a:solidFill>
                <a:srgbClr val="F934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480623" y="4335877"/>
              <a:ext cx="2093874" cy="0"/>
            </a:xfrm>
            <a:prstGeom prst="line">
              <a:avLst/>
            </a:prstGeom>
            <a:ln w="28575">
              <a:solidFill>
                <a:srgbClr val="F93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2705800" y="1152268"/>
            <a:ext cx="1091383" cy="942643"/>
            <a:chOff x="2479249" y="1661204"/>
            <a:chExt cx="1095248" cy="942643"/>
          </a:xfrm>
        </p:grpSpPr>
        <p:sp>
          <p:nvSpPr>
            <p:cNvPr id="50" name="Стрелка вправо 49"/>
            <p:cNvSpPr/>
            <p:nvPr/>
          </p:nvSpPr>
          <p:spPr>
            <a:xfrm>
              <a:off x="2479249" y="1661204"/>
              <a:ext cx="1095248" cy="460209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Стрелка вправо 53"/>
            <p:cNvSpPr/>
            <p:nvPr/>
          </p:nvSpPr>
          <p:spPr>
            <a:xfrm rot="10800000">
              <a:off x="2479249" y="2143638"/>
              <a:ext cx="1095248" cy="460209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2675343" y="1757275"/>
              <a:ext cx="67348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05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Залог</a:t>
              </a:r>
              <a:endPara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610574" y="2241795"/>
              <a:ext cx="80302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05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Кредит</a:t>
              </a:r>
              <a:endPara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207208" y="2631483"/>
            <a:ext cx="2135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Гарантия</a:t>
            </a:r>
            <a:endParaRPr lang="ru-RU" sz="1000" dirty="0">
              <a:solidFill>
                <a:srgbClr val="F9345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Текст 2"/>
          <p:cNvSpPr txBox="1">
            <a:spLocks/>
          </p:cNvSpPr>
          <p:nvPr/>
        </p:nvSpPr>
        <p:spPr>
          <a:xfrm>
            <a:off x="206929" y="3258567"/>
            <a:ext cx="6156164" cy="233935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b="1" i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участии региональной гарантийной организации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797183" y="4252949"/>
            <a:ext cx="2484246" cy="1004655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83833" y="4383394"/>
            <a:ext cx="19148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Банк-партнер / Организация-партнер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бенефициар по гарантии Корпорации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03186" y="4252949"/>
            <a:ext cx="2502614" cy="1004655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376884" y="4383394"/>
            <a:ext cx="1904545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 МСП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заемщик, принципал </a:t>
            </a:r>
            <a:r>
              <a:rPr lang="en-US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гарантии Корпорации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3797183" y="5346030"/>
            <a:ext cx="2484245" cy="649189"/>
          </a:xfrm>
          <a:prstGeom prst="rect">
            <a:avLst/>
          </a:prstGeom>
          <a:noFill/>
          <a:ln w="28575">
            <a:solidFill>
              <a:srgbClr val="F934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3458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166382" y="5579482"/>
            <a:ext cx="7914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</a:t>
            </a:r>
            <a:endParaRPr lang="ru-RU" sz="1000" dirty="0">
              <a:solidFill>
                <a:srgbClr val="F9345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415" y="5509548"/>
            <a:ext cx="914400" cy="32385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55" y="4442338"/>
            <a:ext cx="376620" cy="37662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23" y="4431922"/>
            <a:ext cx="397453" cy="397453"/>
          </a:xfrm>
          <a:prstGeom prst="rect">
            <a:avLst/>
          </a:prstGeom>
        </p:spPr>
      </p:pic>
      <p:grpSp>
        <p:nvGrpSpPr>
          <p:cNvPr id="90" name="Группа 89"/>
          <p:cNvGrpSpPr/>
          <p:nvPr/>
        </p:nvGrpSpPr>
        <p:grpSpPr>
          <a:xfrm>
            <a:off x="1312936" y="5257605"/>
            <a:ext cx="2484247" cy="428106"/>
            <a:chOff x="1480623" y="3346700"/>
            <a:chExt cx="2093874" cy="989177"/>
          </a:xfrm>
        </p:grpSpPr>
        <p:cxnSp>
          <p:nvCxnSpPr>
            <p:cNvPr id="91" name="Прямая со стрелкой 90"/>
            <p:cNvCxnSpPr/>
            <p:nvPr/>
          </p:nvCxnSpPr>
          <p:spPr>
            <a:xfrm flipV="1">
              <a:off x="1480623" y="3346700"/>
              <a:ext cx="0" cy="989177"/>
            </a:xfrm>
            <a:prstGeom prst="straightConnector1">
              <a:avLst/>
            </a:prstGeom>
            <a:ln w="28575">
              <a:solidFill>
                <a:srgbClr val="F934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>
              <a:off x="1480623" y="4335877"/>
              <a:ext cx="2093874" cy="0"/>
            </a:xfrm>
            <a:prstGeom prst="line">
              <a:avLst/>
            </a:prstGeom>
            <a:ln w="28575">
              <a:solidFill>
                <a:srgbClr val="F93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2705800" y="4278418"/>
            <a:ext cx="1091383" cy="942643"/>
            <a:chOff x="2479249" y="1661204"/>
            <a:chExt cx="1095248" cy="942643"/>
          </a:xfrm>
        </p:grpSpPr>
        <p:sp>
          <p:nvSpPr>
            <p:cNvPr id="94" name="Стрелка вправо 93"/>
            <p:cNvSpPr/>
            <p:nvPr/>
          </p:nvSpPr>
          <p:spPr>
            <a:xfrm>
              <a:off x="2479249" y="1661204"/>
              <a:ext cx="1095248" cy="460209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трелка вправо 94"/>
            <p:cNvSpPr/>
            <p:nvPr/>
          </p:nvSpPr>
          <p:spPr>
            <a:xfrm rot="10800000">
              <a:off x="2479249" y="2143638"/>
              <a:ext cx="1095248" cy="460209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675343" y="1757275"/>
              <a:ext cx="673484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05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Залог</a:t>
              </a:r>
              <a:endPara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2610574" y="2241795"/>
              <a:ext cx="803023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1050" b="1" dirty="0"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Кредит</a:t>
              </a:r>
              <a:endParaRPr lang="ru-RU" sz="1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8" name="Прямоугольник 97"/>
          <p:cNvSpPr/>
          <p:nvPr/>
        </p:nvSpPr>
        <p:spPr>
          <a:xfrm>
            <a:off x="1207208" y="5710498"/>
            <a:ext cx="2135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Гарантия</a:t>
            </a:r>
            <a:endParaRPr lang="ru-RU" sz="1000" dirty="0">
              <a:solidFill>
                <a:srgbClr val="F9345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797183" y="3516939"/>
            <a:ext cx="2484245" cy="649189"/>
          </a:xfrm>
          <a:prstGeom prst="rect">
            <a:avLst/>
          </a:prstGeom>
          <a:solidFill>
            <a:srgbClr val="F93458">
              <a:alpha val="2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3458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376883" y="3656998"/>
            <a:ext cx="1772389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5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РГО</a:t>
            </a:r>
          </a:p>
          <a:p>
            <a:pPr>
              <a:spcAft>
                <a:spcPts val="300"/>
              </a:spcAft>
            </a:pPr>
            <a:r>
              <a:rPr lang="ru-RU" sz="105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</a:t>
            </a:r>
            <a:endParaRPr lang="ru-RU" sz="1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 flipV="1">
            <a:off x="1312936" y="3779134"/>
            <a:ext cx="2484247" cy="470455"/>
            <a:chOff x="1480623" y="3346700"/>
            <a:chExt cx="2093874" cy="989177"/>
          </a:xfrm>
        </p:grpSpPr>
        <p:cxnSp>
          <p:nvCxnSpPr>
            <p:cNvPr id="104" name="Прямая со стрелкой 103"/>
            <p:cNvCxnSpPr/>
            <p:nvPr/>
          </p:nvCxnSpPr>
          <p:spPr>
            <a:xfrm flipV="1">
              <a:off x="1480623" y="3346700"/>
              <a:ext cx="0" cy="989177"/>
            </a:xfrm>
            <a:prstGeom prst="straightConnector1">
              <a:avLst/>
            </a:prstGeom>
            <a:ln w="28575">
              <a:solidFill>
                <a:srgbClr val="F9345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1480623" y="4335877"/>
              <a:ext cx="2093874" cy="0"/>
            </a:xfrm>
            <a:prstGeom prst="line">
              <a:avLst/>
            </a:prstGeom>
            <a:ln w="28575">
              <a:solidFill>
                <a:srgbClr val="F934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Прямоугольник 105"/>
          <p:cNvSpPr/>
          <p:nvPr/>
        </p:nvSpPr>
        <p:spPr>
          <a:xfrm>
            <a:off x="1207208" y="3522925"/>
            <a:ext cx="21359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Поручительство</a:t>
            </a:r>
            <a:endParaRPr lang="ru-RU" sz="1000" dirty="0">
              <a:solidFill>
                <a:srgbClr val="F93458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23" y="3676634"/>
            <a:ext cx="404579" cy="37607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922055" y="5360531"/>
            <a:ext cx="356310" cy="245097"/>
            <a:chOff x="7468752" y="2972555"/>
            <a:chExt cx="356310" cy="245097"/>
          </a:xfrm>
        </p:grpSpPr>
        <p:sp>
          <p:nvSpPr>
            <p:cNvPr id="10" name="Овал 9"/>
            <p:cNvSpPr/>
            <p:nvPr/>
          </p:nvSpPr>
          <p:spPr>
            <a:xfrm>
              <a:off x="7524359" y="2972555"/>
              <a:ext cx="245097" cy="245097"/>
            </a:xfrm>
            <a:prstGeom prst="ellipse">
              <a:avLst/>
            </a:prstGeom>
            <a:solidFill>
              <a:srgbClr val="F9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Текст 2"/>
            <p:cNvSpPr txBox="1">
              <a:spLocks/>
            </p:cNvSpPr>
            <p:nvPr/>
          </p:nvSpPr>
          <p:spPr>
            <a:xfrm>
              <a:off x="7468752" y="2992031"/>
              <a:ext cx="356310" cy="206145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922055" y="3778746"/>
            <a:ext cx="356310" cy="245097"/>
            <a:chOff x="8059997" y="2972555"/>
            <a:chExt cx="356310" cy="245097"/>
          </a:xfrm>
        </p:grpSpPr>
        <p:sp>
          <p:nvSpPr>
            <p:cNvPr id="108" name="Овал 107"/>
            <p:cNvSpPr/>
            <p:nvPr/>
          </p:nvSpPr>
          <p:spPr>
            <a:xfrm>
              <a:off x="8115604" y="2972555"/>
              <a:ext cx="245097" cy="245097"/>
            </a:xfrm>
            <a:prstGeom prst="ellipse">
              <a:avLst/>
            </a:prstGeom>
            <a:solidFill>
              <a:srgbClr val="F9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Текст 2"/>
            <p:cNvSpPr txBox="1">
              <a:spLocks/>
            </p:cNvSpPr>
            <p:nvPr/>
          </p:nvSpPr>
          <p:spPr>
            <a:xfrm>
              <a:off x="8059997" y="2992031"/>
              <a:ext cx="356310" cy="206145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71154" y="6161047"/>
            <a:ext cx="5590187" cy="400110"/>
            <a:chOff x="922055" y="6453863"/>
            <a:chExt cx="5590187" cy="400110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1205953" y="6482144"/>
              <a:ext cx="317500" cy="300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ru-RU" sz="2000" b="1" dirty="0">
                  <a:solidFill>
                    <a:srgbClr val="F93458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</a:t>
              </a:r>
              <a:endParaRPr lang="ru-RU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922055" y="6453863"/>
              <a:ext cx="5590187" cy="400110"/>
              <a:chOff x="922055" y="6585841"/>
              <a:chExt cx="5590187" cy="400110"/>
            </a:xfrm>
          </p:grpSpPr>
          <p:grpSp>
            <p:nvGrpSpPr>
              <p:cNvPr id="111" name="Группа 110"/>
              <p:cNvGrpSpPr/>
              <p:nvPr/>
            </p:nvGrpSpPr>
            <p:grpSpPr>
              <a:xfrm>
                <a:off x="922055" y="6652985"/>
                <a:ext cx="356310" cy="245097"/>
                <a:chOff x="8059997" y="2972555"/>
                <a:chExt cx="356310" cy="245097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8115604" y="2972555"/>
                  <a:ext cx="245097" cy="245097"/>
                </a:xfrm>
                <a:prstGeom prst="ellipse">
                  <a:avLst/>
                </a:prstGeom>
                <a:solidFill>
                  <a:srgbClr val="F934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Текст 2"/>
                <p:cNvSpPr txBox="1">
                  <a:spLocks/>
                </p:cNvSpPr>
                <p:nvPr/>
              </p:nvSpPr>
              <p:spPr>
                <a:xfrm>
                  <a:off x="8059997" y="2992031"/>
                  <a:ext cx="356310" cy="206145"/>
                </a:xfrm>
                <a:prstGeom prst="rect">
                  <a:avLst/>
                </a:prstGeom>
              </p:spPr>
              <p:txBody>
                <a:bodyPr lIns="0" tIns="0" rIns="0" bIns="0" anchor="b"/>
                <a:lstStyle>
                  <a:lvl1pPr marL="0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272">
                      <a:solidFill>
                        <a:schemeClr val="tx1"/>
                      </a:solidFill>
                      <a:latin typeface="+mn-lt"/>
                    </a:defRPr>
                  </a:lvl2pPr>
                  <a:lvl3pPr marL="242962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272">
                      <a:solidFill>
                        <a:schemeClr val="tx1"/>
                      </a:solidFill>
                      <a:latin typeface="+mn-lt"/>
                    </a:defRPr>
                  </a:lvl3pPr>
                  <a:lvl4pPr marL="476432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145">
                      <a:solidFill>
                        <a:schemeClr val="tx1"/>
                      </a:solidFill>
                      <a:latin typeface="+mn-lt"/>
                    </a:defRPr>
                  </a:lvl4pPr>
                  <a:lvl5pPr marL="719391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145">
                      <a:solidFill>
                        <a:schemeClr val="tx1"/>
                      </a:solidFill>
                      <a:latin typeface="+mn-lt"/>
                    </a:defRPr>
                  </a:lvl5pPr>
                  <a:lvl6pPr marL="1495728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6pPr>
                  <a:lvl7pPr marL="2042391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7pPr>
                  <a:lvl8pPr marL="2589053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8pPr>
                  <a:lvl9pPr marL="3135713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algn="ctr"/>
                  <a:r>
                    <a:rPr lang="ru-RU" sz="14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П</a:t>
                  </a:r>
                </a:p>
              </p:txBody>
            </p:sp>
          </p:grpSp>
          <p:grpSp>
            <p:nvGrpSpPr>
              <p:cNvPr id="114" name="Группа 113"/>
              <p:cNvGrpSpPr/>
              <p:nvPr/>
            </p:nvGrpSpPr>
            <p:grpSpPr>
              <a:xfrm>
                <a:off x="1457560" y="6656476"/>
                <a:ext cx="356310" cy="245097"/>
                <a:chOff x="7468752" y="2972555"/>
                <a:chExt cx="356310" cy="245097"/>
              </a:xfrm>
            </p:grpSpPr>
            <p:sp>
              <p:nvSpPr>
                <p:cNvPr id="115" name="Овал 114"/>
                <p:cNvSpPr/>
                <p:nvPr/>
              </p:nvSpPr>
              <p:spPr>
                <a:xfrm>
                  <a:off x="7524359" y="2972555"/>
                  <a:ext cx="245097" cy="245097"/>
                </a:xfrm>
                <a:prstGeom prst="ellipse">
                  <a:avLst/>
                </a:prstGeom>
                <a:solidFill>
                  <a:srgbClr val="F9345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Текст 2"/>
                <p:cNvSpPr txBox="1">
                  <a:spLocks/>
                </p:cNvSpPr>
                <p:nvPr/>
              </p:nvSpPr>
              <p:spPr>
                <a:xfrm>
                  <a:off x="7468752" y="2992031"/>
                  <a:ext cx="356310" cy="206145"/>
                </a:xfrm>
                <a:prstGeom prst="rect">
                  <a:avLst/>
                </a:prstGeom>
              </p:spPr>
              <p:txBody>
                <a:bodyPr lIns="0" tIns="0" rIns="0" bIns="0" anchor="b"/>
                <a:lstStyle>
                  <a:lvl1pPr marL="0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20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0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272">
                      <a:solidFill>
                        <a:schemeClr val="tx1"/>
                      </a:solidFill>
                      <a:latin typeface="+mn-lt"/>
                    </a:defRPr>
                  </a:lvl2pPr>
                  <a:lvl3pPr marL="242962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272">
                      <a:solidFill>
                        <a:schemeClr val="tx1"/>
                      </a:solidFill>
                      <a:latin typeface="+mn-lt"/>
                    </a:defRPr>
                  </a:lvl3pPr>
                  <a:lvl4pPr marL="476432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145">
                      <a:solidFill>
                        <a:schemeClr val="tx1"/>
                      </a:solidFill>
                      <a:latin typeface="+mn-lt"/>
                    </a:defRPr>
                  </a:lvl4pPr>
                  <a:lvl5pPr marL="719391" indent="0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None/>
                    <a:defRPr sz="1145">
                      <a:solidFill>
                        <a:schemeClr val="tx1"/>
                      </a:solidFill>
                      <a:latin typeface="+mn-lt"/>
                    </a:defRPr>
                  </a:lvl5pPr>
                  <a:lvl6pPr marL="1495728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6pPr>
                  <a:lvl7pPr marL="2042391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7pPr>
                  <a:lvl8pPr marL="2589053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8pPr>
                  <a:lvl9pPr marL="3135713" indent="-229675" algn="l" defTabSz="1218602" rtl="0" fontAlgn="base">
                    <a:spcBef>
                      <a:spcPct val="0"/>
                    </a:spcBef>
                    <a:spcAft>
                      <a:spcPts val="359"/>
                    </a:spcAft>
                    <a:buFont typeface="Arial" pitchFamily="34" charset="0"/>
                    <a:buChar char="‒"/>
                    <a:defRPr sz="1145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algn="ctr"/>
                  <a:r>
                    <a:rPr lang="ru-RU" sz="14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Г</a:t>
                  </a:r>
                </a:p>
              </p:txBody>
            </p:sp>
          </p:grpSp>
          <p:sp>
            <p:nvSpPr>
              <p:cNvPr id="118" name="Прямоугольник 117"/>
              <p:cNvSpPr/>
              <p:nvPr/>
            </p:nvSpPr>
            <p:spPr>
              <a:xfrm>
                <a:off x="1729973" y="6585841"/>
                <a:ext cx="2856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dirty="0">
                    <a:solidFill>
                      <a:srgbClr val="F93458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ru-RU" sz="1200" dirty="0">
                  <a:solidFill>
                    <a:srgbClr val="F93458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1951541" y="6642403"/>
                <a:ext cx="456070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1400" b="1" dirty="0">
                    <a:solidFill>
                      <a:srgbClr val="F93458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50-75% </a:t>
                </a:r>
                <a:r>
                  <a:rPr lang="ru-RU" sz="1050" b="1" dirty="0">
                    <a:solidFill>
                      <a:srgbClr val="F93458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суммы кредита (100% антикризисные меры)</a:t>
                </a:r>
                <a:endParaRPr lang="ru-RU" sz="1200" dirty="0">
                  <a:solidFill>
                    <a:srgbClr val="F93458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0" name="Группа 119"/>
          <p:cNvGrpSpPr/>
          <p:nvPr/>
        </p:nvGrpSpPr>
        <p:grpSpPr>
          <a:xfrm>
            <a:off x="153548" y="6781553"/>
            <a:ext cx="356310" cy="245097"/>
            <a:chOff x="8059997" y="2972555"/>
            <a:chExt cx="356310" cy="245097"/>
          </a:xfrm>
        </p:grpSpPr>
        <p:sp>
          <p:nvSpPr>
            <p:cNvPr id="121" name="Овал 120"/>
            <p:cNvSpPr/>
            <p:nvPr/>
          </p:nvSpPr>
          <p:spPr>
            <a:xfrm>
              <a:off x="8115604" y="2972555"/>
              <a:ext cx="245097" cy="245097"/>
            </a:xfrm>
            <a:prstGeom prst="ellipse">
              <a:avLst/>
            </a:prstGeom>
            <a:solidFill>
              <a:srgbClr val="F9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Текст 2"/>
            <p:cNvSpPr txBox="1">
              <a:spLocks/>
            </p:cNvSpPr>
            <p:nvPr/>
          </p:nvSpPr>
          <p:spPr>
            <a:xfrm>
              <a:off x="8059997" y="2992031"/>
              <a:ext cx="356310" cy="206145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52123" y="7190808"/>
            <a:ext cx="356310" cy="245097"/>
            <a:chOff x="7468752" y="2972555"/>
            <a:chExt cx="356310" cy="245097"/>
          </a:xfrm>
        </p:grpSpPr>
        <p:sp>
          <p:nvSpPr>
            <p:cNvPr id="124" name="Овал 123"/>
            <p:cNvSpPr/>
            <p:nvPr/>
          </p:nvSpPr>
          <p:spPr>
            <a:xfrm>
              <a:off x="7524359" y="2972555"/>
              <a:ext cx="245097" cy="245097"/>
            </a:xfrm>
            <a:prstGeom prst="ellipse">
              <a:avLst/>
            </a:prstGeom>
            <a:solidFill>
              <a:srgbClr val="F934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Текст 2"/>
            <p:cNvSpPr txBox="1">
              <a:spLocks/>
            </p:cNvSpPr>
            <p:nvPr/>
          </p:nvSpPr>
          <p:spPr>
            <a:xfrm>
              <a:off x="7468752" y="2992031"/>
              <a:ext cx="356310" cy="206145"/>
            </a:xfrm>
            <a:prstGeom prst="rect">
              <a:avLst/>
            </a:prstGeom>
          </p:spPr>
          <p:txBody>
            <a:bodyPr lIns="0" tIns="0" rIns="0" bIns="0" anchor="b"/>
            <a:lstStyle>
              <a:lvl1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2pPr>
              <a:lvl3pPr marL="24296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272">
                  <a:solidFill>
                    <a:schemeClr val="tx1"/>
                  </a:solidFill>
                  <a:latin typeface="+mn-lt"/>
                </a:defRPr>
              </a:lvl3pPr>
              <a:lvl4pPr marL="476432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4pPr>
              <a:lvl5pPr marL="719391" indent="0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None/>
                <a:defRPr sz="1145">
                  <a:solidFill>
                    <a:schemeClr val="tx1"/>
                  </a:solidFill>
                  <a:latin typeface="+mn-lt"/>
                </a:defRPr>
              </a:lvl5pPr>
              <a:lvl6pPr marL="1495728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6pPr>
              <a:lvl7pPr marL="2042391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7pPr>
              <a:lvl8pPr marL="258905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8pPr>
              <a:lvl9pPr marL="3135713" indent="-229675" algn="l" defTabSz="1218602" rtl="0" fontAlgn="base">
                <a:spcBef>
                  <a:spcPct val="0"/>
                </a:spcBef>
                <a:spcAft>
                  <a:spcPts val="359"/>
                </a:spcAft>
                <a:buFont typeface="Arial" pitchFamily="34" charset="0"/>
                <a:buChar char="‒"/>
                <a:defRPr sz="1145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482456" y="6744300"/>
            <a:ext cx="752051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Поручительство РГО за исполнение субъектом МСП обязательств в рамках собственного лимита РГО. При сумме общего гарантийного обеспечения Корпорации и РГО по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согарантии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25 млн рублей поручительство РГО предоставляется в размере 20% от указанного общего гарантийного обеспечения, но не более собственного лимита РГО</a:t>
            </a:r>
          </a:p>
          <a:p>
            <a:pPr>
              <a:spcAft>
                <a:spcPts val="6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гарантия Корпорации на часть непокрытой поручительством РГО суммы кредита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871091" y="1123372"/>
            <a:ext cx="3623789" cy="2997391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>
          <a:xfrm>
            <a:off x="7107554" y="1197804"/>
            <a:ext cx="29697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требования к заемщику — субъекту МСП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917213" y="1707449"/>
            <a:ext cx="3529506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Сведения о заемщике – субъекте МСП внесены в единый реестр субъектов малого и среднего предпринимательства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Любые виды предпринимательской деятельности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Регистрация бизнеса на территории Российской Федерации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отрицательной кредитной истории по кредитам с гарантией Корпорации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Отсутствие просроченной задолженности по налогам, сборам и т.п. более 50 тыс. рублей</a:t>
            </a:r>
          </a:p>
          <a:p>
            <a:pPr marL="171450" indent="-17145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Не применяются процедуры несостоятельности (банкротства)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7107554" y="4172264"/>
            <a:ext cx="271961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Поддержка НЕ оказывается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71091" y="1123370"/>
            <a:ext cx="3623789" cy="5432421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>
            <a:off x="6917213" y="4436323"/>
            <a:ext cx="3442845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Игорный бизнес;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Производство и реализация подакцизных товаров (ст. 181 НК РФ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)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- не применяется до 31.12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..2021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заемщиков, осуществляющих деятельность в определенных приоритетных отраслях, предусмотренных Программой субсидирования 1764 (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подпункт 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«е»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пункта 20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программы); 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Добыча и реализация полезных ископаемых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                    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(ст. 337 НК РФ); 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Участники соглашений о разделе продукции; 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Кредитные организации;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Страховые организации;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фонды; 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Негосударственные пенсионные фонды;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Профессиональные участники рынка ценных бумаг; </a:t>
            </a:r>
          </a:p>
          <a:p>
            <a:pPr marL="171450" indent="-171450" fontAlgn="auto">
              <a:spcBef>
                <a:spcPts val="0"/>
              </a:spcBef>
              <a:spcAft>
                <a:spcPts val="1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Ломбарды.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186184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321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-1" y="237436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Условия предоставления независимых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 АО «Корпорация «МСП»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102175" y="1267790"/>
            <a:ext cx="3001927" cy="3010228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50826" y="1267790"/>
            <a:ext cx="1951349" cy="1951349"/>
          </a:xfrm>
          <a:prstGeom prst="ellipse">
            <a:avLst/>
          </a:prstGeom>
          <a:solidFill>
            <a:srgbClr val="2240AD"/>
          </a:solidFill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04103" y="3000638"/>
            <a:ext cx="5340796" cy="4333415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5104102" y="1267790"/>
            <a:ext cx="1951349" cy="1732849"/>
          </a:xfrm>
          <a:prstGeom prst="flowChartDelay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950587" y="4278018"/>
            <a:ext cx="2153515" cy="2151062"/>
          </a:xfrm>
          <a:prstGeom prst="rect">
            <a:avLst/>
          </a:prstGeom>
          <a:noFill/>
          <a:ln w="28575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3725" y="1487938"/>
            <a:ext cx="1401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гарантии</a:t>
            </a:r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08485" y="1952676"/>
            <a:ext cx="16593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5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5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лет </a:t>
            </a:r>
          </a:p>
          <a:p>
            <a:pPr>
              <a:spcAft>
                <a:spcPts val="600"/>
              </a:spcAft>
            </a:pP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условий конкретного продукта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240257" y="1487938"/>
            <a:ext cx="2687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Вознаграждение за гарантию</a:t>
            </a:r>
            <a:endParaRPr lang="ru-RU" sz="1100" dirty="0">
              <a:solidFill>
                <a:srgbClr val="2240AD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240259" y="1884096"/>
            <a:ext cx="2802882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0,75%</a:t>
            </a: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 </a:t>
            </a: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0,5%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 (при сумме гарантии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500 млн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более) от суммы гарантии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весь срок действия гарантии</a:t>
            </a: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900" u="sng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отдельных гарантийных продуктов</a:t>
            </a: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0,4%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 для субъектов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 -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застройщиков, применяющих счета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эскроу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0,1%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 для субъектов МСП на возобновление деятельности;</a:t>
            </a: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0%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годовых для субъектов МСП на неотложные нужды для поддержки и сохранения занятости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42184" y="1487938"/>
            <a:ext cx="17523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уплаты вознаграждения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88558" y="1981845"/>
            <a:ext cx="12214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единовременно</a:t>
            </a:r>
          </a:p>
          <a:p>
            <a:pPr defTabSz="914373" fontAlgn="auto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</a:p>
          <a:p>
            <a:pPr defTabSz="914373" fontAlgn="auto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раз в полгода</a:t>
            </a:r>
          </a:p>
          <a:p>
            <a:pPr defTabSz="914373" fontAlgn="auto">
              <a:spcBef>
                <a:spcPts val="0"/>
              </a:spcBef>
              <a:spcAft>
                <a:spcPts val="4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4599" y="2068543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42184" y="3138335"/>
            <a:ext cx="2687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 гарантийного покрытия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242185" y="3538071"/>
            <a:ext cx="5136255" cy="361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суммы кредита </a:t>
            </a:r>
          </a:p>
          <a:p>
            <a:pPr defTabSz="914373" fontAlgn="auto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суммы кредита в рамках продуктов для участников закупок, для «газелей» и для начинающих предпринимателей старше 45 лет, для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стартапов</a:t>
            </a:r>
            <a:r>
              <a:rPr lang="en-US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гарантии для развития 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сельхозкооперации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также в рамках продукта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defTabSz="914373" fontAlgn="auto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75%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продуктов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Дальнего Востока, Северного Кавказа, Арктической зоны, моногородов и ЗАТО»,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экспортеров»,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сельхозкооперативов»,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«газелей»,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занятости лиц старше 45 лет»,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развития физической культуры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спорта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ЧС», «Гарантия на неотложные нужды для поддержки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сохранения занятости», «Гарантия на возобновление деятельности»</a:t>
            </a:r>
          </a:p>
          <a:p>
            <a:pPr defTabSz="914373" fontAlgn="auto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суммы кредита в рамках продукта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Согарантия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возобновления деятельности»</a:t>
            </a:r>
          </a:p>
          <a:p>
            <a:pPr defTabSz="914373" fontAlgn="auto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100 %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суммы кредита в рамках гарантии для </a:t>
            </a:r>
            <a:r>
              <a:rPr lang="ru-RU" sz="900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стартапов</a:t>
            </a:r>
            <a:r>
              <a:rPr lang="ru-RU" sz="900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«</a:t>
            </a: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Согарантии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поддержки и сохранения занятости»</a:t>
            </a:r>
          </a:p>
          <a:p>
            <a:pPr defTabSz="914373" fontAlgn="auto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покупной/балансовой (остаточной) стоимости предмета лизинга, но не более 20 млн рублей для продуктов «Прямая гарантия для лизинга», «Прямая гарантия для лизинга в сфере сельского хозяйства»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54599" y="2240840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54599" y="2420254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354599" y="2604506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071555" y="4450634"/>
            <a:ext cx="1856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71557" y="4884500"/>
            <a:ext cx="1671893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3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требуется</a:t>
            </a:r>
          </a:p>
          <a:p>
            <a:pPr defTabSz="914373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endParaRPr lang="ru-RU" sz="800" b="1" dirty="0">
              <a:solidFill>
                <a:srgbClr val="2240AD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73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ru-RU" sz="105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млн рублей </a:t>
            </a:r>
          </a:p>
          <a:p>
            <a:pPr marL="177800" defTabSz="914373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последзалог</a:t>
            </a:r>
            <a:endParaRPr lang="ru-RU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defTabSz="914373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созалог</a:t>
            </a:r>
            <a:endParaRPr lang="ru-RU" sz="9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defTabSz="914373" fontAlgn="auto">
              <a:lnSpc>
                <a:spcPts val="1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9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78169" y="5704946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178169" y="5877243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3178169" y="6056657"/>
            <a:ext cx="101208" cy="101208"/>
          </a:xfrm>
          <a:prstGeom prst="rect">
            <a:avLst/>
          </a:prstGeom>
          <a:noFill/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5294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E0846C6-6C02-054E-A29F-4ECCBA064E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 t="6003" r="3653" b="3797"/>
          <a:stretch/>
        </p:blipFill>
        <p:spPr>
          <a:xfrm>
            <a:off x="150827" y="6749966"/>
            <a:ext cx="709160" cy="70595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011153" y="6982935"/>
            <a:ext cx="2922424" cy="240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l"/>
            <a:r>
              <a:rPr lang="ru-RU" sz="105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C5D5D3E-3CB6-8341-8933-1D7F85737922}"/>
              </a:ext>
            </a:extLst>
          </p:cNvPr>
          <p:cNvSpPr txBox="1"/>
          <p:nvPr/>
        </p:nvSpPr>
        <p:spPr>
          <a:xfrm>
            <a:off x="792240" y="5587845"/>
            <a:ext cx="1918665" cy="66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171450" indent="-171450" algn="l">
              <a:buBlip>
                <a:blip r:embed="rId4"/>
              </a:buBlip>
            </a:pPr>
            <a:r>
              <a:rPr lang="ru-RU" sz="105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информация об отборе </a:t>
            </a:r>
            <a:r>
              <a:rPr lang="ru-RU" sz="1050" b="1" dirty="0" err="1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стартапов</a:t>
            </a:r>
            <a:r>
              <a:rPr lang="ru-RU" sz="105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доступна </a:t>
            </a:r>
            <a:r>
              <a:rPr lang="ru-RU" sz="105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по </a:t>
            </a:r>
            <a:r>
              <a:rPr lang="ru-RU" sz="105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ссылкам</a:t>
            </a:r>
            <a:endParaRPr lang="ru-RU" sz="1050" b="1" dirty="0">
              <a:solidFill>
                <a:prstClr val="black"/>
              </a:solidFill>
              <a:latin typeface="Century Gothic" panose="020B0502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3" name="Picture 2" descr="http://qrcoder.ru/code/?https%3A%2F%2Fcorpmsp.ru%2Fupload%2Fiblock%2F421%2FPravila-vzaimodeystviya-bankov-s-Korporatsiey-pri-ikh-otbore-i-predostavlenii-nezavisimykh-garantiy.pdf&amp;4&amp;0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5629" r="4825" b="5629"/>
          <a:stretch/>
        </p:blipFill>
        <p:spPr bwMode="auto">
          <a:xfrm>
            <a:off x="150826" y="5923029"/>
            <a:ext cx="685559" cy="6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qrcoder.ru/code/?https%3A%2F%2Fcorpmsp.ru%2Fproducts%2Fpryamaya_garantiya_dlya_startapovoo%2F&amp;4&amp;0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4" t="6748" r="6994" b="6585"/>
          <a:stretch/>
        </p:blipFill>
        <p:spPr bwMode="auto">
          <a:xfrm>
            <a:off x="150826" y="5082540"/>
            <a:ext cx="699857" cy="7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8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173538"/>
            <a:ext cx="10691813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6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Поддержка субъектов МСП с участием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региональных гарантийных организаций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823031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92507" y="933051"/>
            <a:ext cx="10154513" cy="791226"/>
          </a:xfrm>
          <a:prstGeom prst="rect">
            <a:avLst/>
          </a:prstGeom>
          <a:solidFill>
            <a:srgbClr val="E2E6F6"/>
          </a:solidFill>
          <a:ln w="19050">
            <a:solidFill>
              <a:srgbClr val="2240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426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8889" y="997956"/>
            <a:ext cx="993403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b="1" dirty="0">
                <a:solidFill>
                  <a:srgbClr val="2240AD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РГО созданы и осуществляют деятельность по предоставлению поручительств во всех субъектах Российской Федерации. Поручительство предоставляется при отсутствии необходимого обеспечения при получении возвратного финансирования на инвестиционные и оборотные цели.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24182" y="1862704"/>
            <a:ext cx="556927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 370 партнеров РГО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~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200 кредитных организаций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~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0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микрокредитных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организаций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endParaRPr lang="ru-RU" sz="12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Поручительства предоставляются</a:t>
            </a:r>
          </a:p>
          <a:p>
            <a:pPr marL="171450" marR="350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Субъектам МСП</a:t>
            </a:r>
          </a:p>
          <a:p>
            <a:pPr marL="171450" marR="350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Самозанятым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гражданам</a:t>
            </a:r>
          </a:p>
          <a:p>
            <a:pPr marL="171450" marR="350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Организациям инфраструктуры поддержки субъектов МСП</a:t>
            </a:r>
            <a:endParaRPr lang="en-US" sz="9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endParaRPr lang="ru-RU" sz="1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требования к получателю поддержки</a:t>
            </a:r>
          </a:p>
          <a:p>
            <a:pPr marL="171450" marR="3500" lvl="0" indent="-171450" defTabSz="1152144">
              <a:lnSpc>
                <a:spcPts val="1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Включен в реестр субъектов МСП</a:t>
            </a:r>
          </a:p>
          <a:p>
            <a:pPr marL="171450" marR="3500" lvl="0" indent="-171450" defTabSz="1152144">
              <a:lnSpc>
                <a:spcPts val="1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Отсутствует просроченная задолженность по налогам, сборам </a:t>
            </a:r>
            <a:b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иным обязательным (превышающая 50 тыс. </a:t>
            </a: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рублей)</a:t>
            </a:r>
            <a:endParaRPr lang="ru-RU" sz="9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171450" marR="3500" lvl="0" indent="-171450" defTabSz="1152144">
              <a:lnSpc>
                <a:spcPts val="1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Отсутствует задолженность перед работниками (персоналом) </a:t>
            </a:r>
            <a:b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 заработной плате более трех месяцев</a:t>
            </a:r>
          </a:p>
          <a:p>
            <a:pPr marL="171450" marR="3500" lvl="0" indent="-171450" defTabSz="1152144">
              <a:lnSpc>
                <a:spcPts val="1000"/>
              </a:lnSpc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отношении получателя поддержки не применяются процедуры несостоятельности (банкротства), в том числе наблюдение, финансовое оздоровление, внешнее управление, конкурсное производство, либо аннулирование или приостановление действия лицензии (в </a:t>
            </a:r>
            <a:r>
              <a:rPr lang="ru-RU" sz="90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случае 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если деятельность подлежит лицензированию)</a:t>
            </a:r>
          </a:p>
          <a:p>
            <a:pPr lvl="0">
              <a:lnSpc>
                <a:spcPct val="80000"/>
              </a:lnSpc>
              <a:spcAft>
                <a:spcPts val="300"/>
              </a:spcAft>
            </a:pPr>
            <a:endParaRPr lang="ru-RU" sz="1600" b="1" dirty="0">
              <a:solidFill>
                <a:srgbClr val="4472C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Поручительства предоставляются по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Кредитным договорам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Договорам займа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Договорам финансовой аренды (лизинга)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Договорам о предоставлении банковской гарантии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Иным договорам финансирования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14283" y="7127368"/>
            <a:ext cx="76604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>
                <a:latin typeface="Century Gothic" panose="020B0502020202020204" pitchFamily="34" charset="0"/>
                <a:cs typeface="Helvetica" panose="020B0604020202020204" pitchFamily="34" charset="0"/>
              </a:rPr>
              <a:t>* Алтайский край, Белгородская область, Москва, Санкт-Петербург, Иркутская область, Краснодарский край, Московская область, Нижегородская область, Новосибирская область, Пермский край, Приморский край, Республика Крым, Республика Татарстан, Ростовская область, Свердловская область, Смоленская область, Ставропольский край, Удмуртская Республика, Ханты-Мансийский автономный округ – Югра, Челябинская область, Чувашская Республика.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098356" y="1862704"/>
            <a:ext cx="0" cy="4605163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286009" y="1862704"/>
            <a:ext cx="399908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условия оказания поддержки</a:t>
            </a:r>
          </a:p>
          <a:p>
            <a:r>
              <a:rPr lang="ru-RU" sz="120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Фактические условия необходимо уточнять </a:t>
            </a:r>
            <a:br>
              <a:rPr lang="ru-RU" sz="120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РГО субъекта </a:t>
            </a:r>
            <a:r>
              <a:rPr lang="ru-RU" sz="1200" dirty="0" smtClean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  <a:endParaRPr lang="ru-RU" sz="1200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86010" y="2856155"/>
            <a:ext cx="2600815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средняя ставка вознаграждения за предоставляемое поручительство</a:t>
            </a:r>
            <a:r>
              <a:rPr lang="en-US" sz="9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в </a:t>
            </a:r>
            <a:r>
              <a:rPr lang="ru-RU" sz="9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 2020 </a:t>
            </a:r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году – </a:t>
            </a:r>
            <a:r>
              <a:rPr lang="ru-RU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0,8%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285052" y="5737138"/>
            <a:ext cx="23064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принятия решения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86009" y="5983442"/>
            <a:ext cx="1348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до 3 рабочих дней</a:t>
            </a:r>
          </a:p>
          <a:p>
            <a:r>
              <a:rPr lang="ru-RU" sz="1000" dirty="0">
                <a:latin typeface="Century Gothic" panose="020B0502020202020204" pitchFamily="34" charset="0"/>
                <a:cs typeface="Arial" panose="020B0604020202020204" pitchFamily="34" charset="0"/>
              </a:rPr>
              <a:t>до 5 млн рублей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730745" y="5987816"/>
            <a:ext cx="1418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до 5 рабочих дней</a:t>
            </a:r>
          </a:p>
          <a:p>
            <a:r>
              <a:rPr lang="ru-RU" sz="1000" dirty="0">
                <a:latin typeface="Century Gothic" panose="020B0502020202020204" pitchFamily="34" charset="0"/>
                <a:cs typeface="Arial" panose="020B0604020202020204" pitchFamily="34" charset="0"/>
              </a:rPr>
              <a:t>от 5 до 25 млн 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рублей</a:t>
            </a:r>
            <a:endParaRPr lang="ru-RU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305925" y="5973224"/>
            <a:ext cx="1486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до 10 рабочих дней</a:t>
            </a:r>
          </a:p>
          <a:p>
            <a:r>
              <a:rPr lang="ru-RU" sz="1000" dirty="0">
                <a:latin typeface="Century Gothic" panose="020B0502020202020204" pitchFamily="34" charset="0"/>
                <a:cs typeface="Arial" panose="020B0604020202020204" pitchFamily="34" charset="0"/>
              </a:rPr>
              <a:t>до 25 млн </a:t>
            </a:r>
            <a:r>
              <a:rPr lang="ru-RU" sz="1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рублей</a:t>
            </a:r>
            <a:endParaRPr lang="ru-RU" sz="1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286009" y="2666833"/>
            <a:ext cx="17533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ставка вознаграждения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8960419" y="2604594"/>
            <a:ext cx="167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от 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0,5% </a:t>
            </a:r>
            <a:r>
              <a:rPr lang="ru-RU" sz="1100" b="1" dirty="0">
                <a:latin typeface="Century Gothic" panose="020B0502020202020204" pitchFamily="34" charset="0"/>
                <a:cs typeface="Arial" panose="020B0604020202020204" pitchFamily="34" charset="0"/>
              </a:rPr>
              <a:t>годовых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,</a:t>
            </a:r>
            <a:r>
              <a:rPr lang="en-US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0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% годовых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286009" y="3485839"/>
            <a:ext cx="17533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срок поручительства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960419" y="3461700"/>
            <a:ext cx="1675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15 лет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286010" y="3656156"/>
            <a:ext cx="4128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фактическое максимальное значение в портфеле действующих поручительств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6286008" y="4131821"/>
            <a:ext cx="2324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доля гарантийного обеспечения от суммы основного долга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8960419" y="4164832"/>
            <a:ext cx="16755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95%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286010" y="5040779"/>
            <a:ext cx="267440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но не более </a:t>
            </a:r>
            <a:r>
              <a:rPr lang="ru-RU" sz="1050" b="1" dirty="0">
                <a:latin typeface="Century Gothic" panose="020B0502020202020204" pitchFamily="34" charset="0"/>
                <a:cs typeface="Arial" panose="020B0604020202020204" pitchFamily="34" charset="0"/>
              </a:rPr>
              <a:t>10%</a:t>
            </a:r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 от величины гарантийного капитала РГО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86009" y="4668184"/>
            <a:ext cx="301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2240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максимальная сумма единовременно выдаваемого поручительства РГО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960419" y="4605945"/>
            <a:ext cx="167557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 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25 млн </a:t>
            </a: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рублей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для РГО с капиталом </a:t>
            </a:r>
            <a:b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до 700 млн рублей</a:t>
            </a:r>
          </a:p>
          <a:p>
            <a:endParaRPr lang="ru-RU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dirty="0">
                <a:latin typeface="Century Gothic" panose="020B0502020202020204" pitchFamily="34" charset="0"/>
                <a:cs typeface="Arial" panose="020B0604020202020204" pitchFamily="34" charset="0"/>
              </a:rPr>
              <a:t> 100 млн </a:t>
            </a:r>
            <a:r>
              <a:rPr lang="ru-RU" sz="12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рублей</a:t>
            </a:r>
            <a:endParaRPr lang="ru-RU" sz="12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Century Gothic" panose="020B0502020202020204" pitchFamily="34" charset="0"/>
                <a:cs typeface="Arial" panose="020B0604020202020204" pitchFamily="34" charset="0"/>
              </a:rPr>
              <a:t>для РГО с капиталом более 700 млн рублей *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72741" y="2105298"/>
            <a:ext cx="2627966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~50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лизинговых компаний</a:t>
            </a:r>
          </a:p>
          <a:p>
            <a:pPr marL="171450" marR="3500" lvl="0" indent="-171450" defTabSz="1152144">
              <a:spcAft>
                <a:spcPts val="300"/>
              </a:spcAft>
              <a:buFont typeface="Wingdings" panose="05000000000000000000" pitchFamily="2" charset="2"/>
              <a:buChar char="ü"/>
              <a:defRPr/>
            </a:pPr>
            <a:r>
              <a:rPr lang="en-US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~50</a:t>
            </a: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прочих финансовых организаций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83639" y="6631982"/>
            <a:ext cx="6602936" cy="436032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7120" y="6653137"/>
            <a:ext cx="70889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2240AD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получения поддержки необходимо обращаться в РГО соответствующего субъекта Российской Федерации</a:t>
            </a:r>
            <a:endParaRPr lang="ru-RU" sz="1000" u="sng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7" y="1893558"/>
            <a:ext cx="376620" cy="3766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7" y="3665192"/>
            <a:ext cx="372761" cy="37276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99" y="2651487"/>
            <a:ext cx="410037" cy="384095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0" y="5418252"/>
            <a:ext cx="352335" cy="422717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EBE55910-E5F7-D84E-A844-9A9B0E7CF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t="7301" r="4394" b="8527"/>
          <a:stretch/>
        </p:blipFill>
        <p:spPr bwMode="auto">
          <a:xfrm>
            <a:off x="9815385" y="6746598"/>
            <a:ext cx="738609" cy="68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71EEA24-C22D-7E4D-A075-08C803405B93}"/>
              </a:ext>
            </a:extLst>
          </p:cNvPr>
          <p:cNvSpPr txBox="1"/>
          <p:nvPr/>
        </p:nvSpPr>
        <p:spPr>
          <a:xfrm>
            <a:off x="7973122" y="6941868"/>
            <a:ext cx="1830425" cy="205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299308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4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075FBAD6-E7D4-1F45-9036-582922DF1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8334375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 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продуктов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39" y="320616"/>
            <a:ext cx="1658535" cy="356807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059997" y="6751384"/>
            <a:ext cx="1743550" cy="66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42" y="1649762"/>
            <a:ext cx="52712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текущей деятельности (включая выплату заработной платы и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прочие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платежи, за исключением уплаты налогов и сборов)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участия в тендере (конкурсе)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242" y="1053452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Оборотное кредитование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4493" y="135008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493" y="3076775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493" y="338676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72306" y="1656989"/>
            <a:ext cx="5264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инвестиций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приобретения, реконструкции, модернизации, ремонта основных средств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для строительства зданий и сооружений производственного назначения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53281" y="1053452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кредитование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66800" y="2717279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66801" y="3004666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6802" y="3325210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7%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52909" y="277883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52909" y="3076775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52909" y="338676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05216" y="2717279"/>
            <a:ext cx="327511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2 000*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205217" y="3004666"/>
            <a:ext cx="185246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120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05218" y="3325210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7%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0" y="3806684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4842" y="4547658"/>
            <a:ext cx="495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на финансирование расходов, связанных с исполнением контракта в рамках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федеральных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законов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№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223-ФЗ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и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№44-ФЗ</a:t>
            </a:r>
            <a:endParaRPr lang="ru-RU" sz="1200" b="1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7242" y="3905136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Контрактное кредитование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93" y="5191982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493" y="5489923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4493" y="5799913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72306" y="4547658"/>
            <a:ext cx="526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рефинансирование кредитов  (займов), выданных другими кредитными организациями на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оборотные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и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цели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53281" y="3905136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066800" y="5130427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1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6801" y="5417814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6802" y="5738358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7%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52909" y="5191982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452909" y="5882020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52909" y="6462326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205216" y="5149477"/>
            <a:ext cx="4486597" cy="769441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цели 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en-US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0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1000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05218" y="6400771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7%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205216" y="5832227"/>
            <a:ext cx="433111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на оборотные цели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на инвестиционные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84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9356" y="7121420"/>
            <a:ext cx="76370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latin typeface="Century Gothic" panose="020B0502020202020204" pitchFamily="34" charset="0"/>
                <a:cs typeface="Helvetica" panose="020B0604020202020204" pitchFamily="34" charset="0"/>
              </a:rPr>
              <a:t>*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К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редитные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сделки по сумме свыше 1 млрд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рублей </a:t>
            </a:r>
            <a:r>
              <a:rPr lang="ru-RU" sz="800" dirty="0">
                <a:latin typeface="Century Gothic" panose="020B0502020202020204" pitchFamily="34" charset="0"/>
                <a:cs typeface="Helvetica" panose="020B0604020202020204" pitchFamily="34" charset="0"/>
              </a:rPr>
              <a:t>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Российской  Федерации.</a:t>
            </a:r>
            <a:endParaRPr lang="ru-RU" sz="8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67684" y="135008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4492" y="277883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4493" y="427372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67684" y="427372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7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84571"/>
            <a:ext cx="8662812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Кредитная поддержка субъектов МСП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 рамках базовых кредитных 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продуктов, 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включая</a:t>
            </a:r>
            <a:b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000" dirty="0" err="1">
                <a:solidFill>
                  <a:srgbClr val="0225A3"/>
                </a:solidFill>
                <a:latin typeface="Century Gothic" panose="020B0502020202020204" pitchFamily="34" charset="0"/>
              </a:rPr>
              <a:t>самозанятых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19725" y="7162800"/>
            <a:ext cx="4383822" cy="25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841" y="1703536"/>
            <a:ext cx="5127463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на организацию и/или развитие бизнеса в части пополнения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финансирование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текущей деятельности и инвестиций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7242" y="1155738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Микрокредит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4493" y="2424871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4493" y="2989577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4493" y="324241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25040" y="1703536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77440" y="1155738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Кредитная поддержка </a:t>
            </a:r>
            <a:r>
              <a:rPr lang="ru-RU" sz="1400" b="1" dirty="0" err="1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66799" y="2363316"/>
            <a:ext cx="3257883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для ИП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0,5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</a:t>
            </a:r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для ЮЛ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0,5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66801" y="2928022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66802" y="3180862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7%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05643" y="205582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05643" y="2342213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05643" y="3242417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57950" y="1994270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тыс.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457951" y="2270104"/>
            <a:ext cx="4029250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от 50 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тыс.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до 1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(включительно) </a:t>
            </a:r>
          </a:p>
          <a:p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от 1 млн  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 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60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(включительно)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57952" y="3180862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7,5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0" y="3625415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97242" y="3734019"/>
            <a:ext cx="512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Микрокредит</a:t>
            </a:r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начинающих предпринимателей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4493" y="6490575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4493" y="675041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4493" y="7012781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677440" y="3734019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Рефинансирование кредитов </a:t>
            </a:r>
            <a:r>
              <a:rPr lang="ru-RU" sz="1400" b="1" dirty="0" err="1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самозанятых</a:t>
            </a:r>
            <a:endParaRPr lang="ru-RU" sz="1400" b="1" dirty="0">
              <a:solidFill>
                <a:srgbClr val="0628A2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066800" y="6429020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500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тыс. рублей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66801" y="6678307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66802" y="6951226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7%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1109737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4841" y="4265841"/>
            <a:ext cx="50558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на организацию и/или развитие бизнеса в части пополнения оборотных средств, финансирования текущей деятельности и инвестиций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индивидуальных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предпринимателей:</a:t>
            </a:r>
          </a:p>
          <a:p>
            <a:pPr marL="266700" indent="-85725">
              <a:spcAft>
                <a:spcPts val="6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зарегистрированных на территории ДФО</a:t>
            </a:r>
          </a:p>
          <a:p>
            <a:pPr marL="266700" indent="-85725">
              <a:spcAft>
                <a:spcPts val="6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зарегистрированных или ведущих предпринимательскую деятельность на территории моногорода</a:t>
            </a:r>
          </a:p>
          <a:p>
            <a:pPr marL="266700" indent="-85725">
              <a:spcAft>
                <a:spcPts val="6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получивших грант в рамках федерального  проекта по развитию женского предпринимательства «Мама-предприниматель»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532092" y="4265841"/>
            <a:ext cx="505581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1150702">
              <a:spcAft>
                <a:spcPts val="6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на рефинансирование кредитов </a:t>
            </a:r>
            <a:r>
              <a:rPr lang="ru-RU" sz="1200" b="1" dirty="0" err="1"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самозанятых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, направленных на развитие предпринимательской деятельности,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на сумму не более суммы рефинансируемого кредита/</a:t>
            </a:r>
            <a:r>
              <a:rPr lang="ru-RU" sz="1200" dirty="0" err="1"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(займа/</a:t>
            </a:r>
            <a:r>
              <a:rPr lang="ru-RU" sz="1200" dirty="0" err="1">
                <a:latin typeface="Century Gothic" panose="020B0502020202020204" pitchFamily="34" charset="0"/>
                <a:cs typeface="Helvetica" panose="020B0604020202020204" pitchFamily="34" charset="0"/>
              </a:rPr>
              <a:t>ов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) по данным БКИ.</a:t>
            </a:r>
          </a:p>
          <a:p>
            <a:pPr marL="180975" defTabSz="1150702">
              <a:spcAft>
                <a:spcPts val="600"/>
              </a:spcAft>
              <a:buClr>
                <a:srgbClr val="F93458"/>
              </a:buClr>
            </a:pP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Максимальный размер кредита составляет не более суммы рефинансируемых кредитов по данным Бюро кредитных историй, но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не более 1 млн 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05643" y="577109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705643" y="6192859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05643" y="6426649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7950" y="5709538"/>
            <a:ext cx="4129952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млн 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(срок регистрации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заемщика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на дату подачи заявки — от 0 месяцев)</a:t>
            </a:r>
            <a:endParaRPr lang="ru-RU" sz="105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57951" y="6120750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36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месяцев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57952" y="6365094"/>
            <a:ext cx="24955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smtClean="0">
                <a:latin typeface="Century Gothic" panose="020B0502020202020204" pitchFamily="34" charset="0"/>
                <a:cs typeface="Helvetica" panose="020B0604020202020204" pitchFamily="34" charset="0"/>
              </a:rPr>
              <a:t>7,5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05643" y="6653847"/>
            <a:ext cx="3965763" cy="43088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05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расчетный счет для оформления кредита может быть открыт в любом банке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4493" y="1434731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86759" y="1434731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4493" y="4026107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86759" y="4026107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F93458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Меры поддержки</a:t>
            </a:r>
            <a:endParaRPr lang="ru-RU" sz="1200" dirty="0"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xmlns="" id="{A5C0397C-0466-5D46-80DE-31F9F3938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39" y="320616"/>
            <a:ext cx="1658535" cy="356807"/>
          </a:xfrm>
          <a:prstGeom prst="rect">
            <a:avLst/>
          </a:prstGeom>
        </p:spPr>
      </p:pic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0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8662812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Гарантийная поддержка</a:t>
            </a:r>
          </a:p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гарантии в рамках ф</a:t>
            </a:r>
            <a:r>
              <a:rPr lang="ru-RU" sz="2000" dirty="0" smtClean="0">
                <a:solidFill>
                  <a:srgbClr val="0225A3"/>
                </a:solidFill>
                <a:latin typeface="Century Gothic" panose="020B0502020202020204" pitchFamily="34" charset="0"/>
              </a:rPr>
              <a:t>едеральных законов №</a:t>
            </a:r>
            <a:r>
              <a:rPr lang="ru-RU" sz="2000" dirty="0">
                <a:solidFill>
                  <a:srgbClr val="0225A3"/>
                </a:solidFill>
                <a:latin typeface="Century Gothic" panose="020B0502020202020204" pitchFamily="34" charset="0"/>
              </a:rPr>
              <a:t>44-ФЗ и №223-ФЗ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34790" y="6995531"/>
            <a:ext cx="1868757" cy="159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13859" y="2967809"/>
            <a:ext cx="3577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Автоматизированная система  выдачи электронных банковских гарантий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858" y="3771656"/>
            <a:ext cx="3577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Оформление через интернет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3859" y="2163962"/>
            <a:ext cx="3705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Сокращенные сроки рассмотрения заявок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313859" y="5010018"/>
            <a:ext cx="3135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Открытие расчетного счета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не требуется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58" y="5813863"/>
            <a:ext cx="3238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Предварительное решение </a:t>
            </a:r>
            <a:br>
              <a:rPr lang="ru-RU" sz="1200" b="1" dirty="0">
                <a:latin typeface="Century Gothic" panose="020B0502020202020204" pitchFamily="34" charset="0"/>
              </a:rPr>
            </a:br>
            <a:r>
              <a:rPr lang="ru-RU" sz="1200" b="1" dirty="0">
                <a:latin typeface="Century Gothic" panose="020B0502020202020204" pitchFamily="34" charset="0"/>
              </a:rPr>
              <a:t>по 2 документам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13859" y="4390837"/>
            <a:ext cx="3598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b="1" dirty="0">
                <a:latin typeface="Century Gothic" panose="020B0502020202020204" pitchFamily="34" charset="0"/>
              </a:rPr>
              <a:t>До 10 млн рублей — без обеспечения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85308" y="1361720"/>
            <a:ext cx="4095584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93458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Меры поддержки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162887" y="2146417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65695" y="2057683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1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млрд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162887" y="3013028"/>
            <a:ext cx="1431090" cy="46166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</a:t>
            </a:r>
            <a:r>
              <a:rPr lang="ru-RU" sz="1200" b="1" dirty="0" smtClean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рок рассмотрения 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93976" y="2751419"/>
            <a:ext cx="4688542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гарантия до 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5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24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часов</a:t>
            </a:r>
          </a:p>
          <a:p>
            <a:pPr lvl="0"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гарантия от </a:t>
            </a:r>
            <a:r>
              <a:rPr lang="en-US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млн  до 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100 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от 100 </a:t>
            </a:r>
            <a:r>
              <a:rPr lang="ru-RU" sz="1200" u="sng" dirty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млн до 1 млрд </a:t>
            </a:r>
            <a:r>
              <a:rPr lang="ru-RU" sz="1200" u="sng" dirty="0" smtClean="0">
                <a:solidFill>
                  <a:prstClr val="black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рублей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рабочих дней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162887" y="4997204"/>
            <a:ext cx="105710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стоимость</a:t>
            </a:r>
            <a:endParaRPr lang="ru-RU" sz="1200" dirty="0">
              <a:solidFill>
                <a:srgbClr val="2240AD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93976" y="4400106"/>
            <a:ext cx="5107813" cy="153888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до </a:t>
            </a:r>
            <a:r>
              <a:rPr lang="en-US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 млн 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4%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годовых, но не менее 999 рублей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до 5 млн рублей включительно для </a:t>
            </a:r>
            <a:r>
              <a:rPr lang="ru-RU" sz="1200" u="sng" dirty="0" err="1">
                <a:latin typeface="Century Gothic" panose="020B0502020202020204" pitchFamily="34" charset="0"/>
                <a:cs typeface="Helvetica" panose="020B0604020202020204" pitchFamily="34" charset="0"/>
              </a:rPr>
              <a:t>самозанятых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en-US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5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 млн </a:t>
            </a: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u="sng" dirty="0">
                <a:latin typeface="Century Gothic" panose="020B0502020202020204" pitchFamily="34" charset="0"/>
                <a:cs typeface="Helvetica" panose="020B0604020202020204" pitchFamily="34" charset="0"/>
              </a:rPr>
              <a:t>до 50 млн рублей </a:t>
            </a:r>
            <a:r>
              <a:rPr lang="ru-RU" sz="1200" dirty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годовых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от 50 млн до 1 млрд рублей </a:t>
            </a:r>
            <a:r>
              <a:rPr lang="ru-RU" sz="1200" dirty="0" smtClean="0">
                <a:latin typeface="Century Gothic" panose="020B0502020202020204" pitchFamily="34" charset="0"/>
                <a:cs typeface="Helvetica" panose="020B0604020202020204" pitchFamily="34" charset="0"/>
              </a:rPr>
              <a:t>—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от </a:t>
            </a:r>
            <a:r>
              <a:rPr lang="ru-RU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2%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до </a:t>
            </a:r>
            <a:r>
              <a:rPr lang="en-US" sz="1600" b="1" dirty="0">
                <a:latin typeface="Century Gothic" panose="020B0502020202020204" pitchFamily="34" charset="0"/>
                <a:cs typeface="Helvetica" panose="020B0604020202020204" pitchFamily="34" charset="0"/>
              </a:rPr>
              <a:t>3%</a:t>
            </a:r>
            <a:r>
              <a:rPr lang="en-US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годовых</a:t>
            </a: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4019550" y="2284917"/>
            <a:ext cx="0" cy="3936378"/>
          </a:xfrm>
          <a:prstGeom prst="line">
            <a:avLst/>
          </a:prstGeom>
          <a:ln w="19050">
            <a:solidFill>
              <a:srgbClr val="2240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6ACE6C47-3C6E-ED47-B9DD-1643EA6BB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t="10484" r="10805" b="9247"/>
          <a:stretch/>
        </p:blipFill>
        <p:spPr bwMode="auto">
          <a:xfrm>
            <a:off x="9800204" y="6739431"/>
            <a:ext cx="698148" cy="6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39" y="320616"/>
            <a:ext cx="1658535" cy="356807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гарантии_мсп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79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3EF3B8-9D0D-4255-B93C-CCAC172D9B2A}"/>
              </a:ext>
            </a:extLst>
          </p:cNvPr>
          <p:cNvSpPr txBox="1">
            <a:spLocks/>
          </p:cNvSpPr>
          <p:nvPr/>
        </p:nvSpPr>
        <p:spPr>
          <a:xfrm>
            <a:off x="0" y="237436"/>
            <a:ext cx="9973560" cy="52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Программа стимулирования</a:t>
            </a:r>
            <a:b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</a:br>
            <a:r>
              <a:rPr lang="ru-RU" sz="2800" b="1" dirty="0">
                <a:solidFill>
                  <a:srgbClr val="0225A3"/>
                </a:solidFill>
                <a:latin typeface="Century Gothic" panose="020B0502020202020204" pitchFamily="34" charset="0"/>
              </a:rPr>
              <a:t>кредитования субъектов МСП</a:t>
            </a:r>
            <a:endParaRPr lang="ru-RU" sz="2000" dirty="0">
              <a:solidFill>
                <a:srgbClr val="0225A3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19725" y="7162800"/>
            <a:ext cx="4383822" cy="257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ctr" defTabSz="457200" eaLnBrk="1" latinLnBrk="0" hangingPunct="1">
              <a:defRPr sz="1662">
                <a:solidFill>
                  <a:schemeClr val="lt1"/>
                </a:solidFill>
                <a:latin typeface="+mn-lt"/>
                <a:cs typeface="+mn-cs"/>
              </a:defRPr>
            </a:lvl1pPr>
            <a:lvl2pPr marL="4572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2pPr>
            <a:lvl3pPr marL="9144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3pPr>
            <a:lvl4pPr marL="13716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4pPr>
            <a:lvl5pPr marL="1828800" defTabSz="457200" eaLnBrk="1" latinLnBrk="0" hangingPunct="1">
              <a:defRPr sz="1800">
                <a:solidFill>
                  <a:schemeClr val="lt1"/>
                </a:solidFill>
                <a:latin typeface="+mn-lt"/>
                <a:cs typeface="+mn-cs"/>
              </a:defRPr>
            </a:lvl5pPr>
            <a:lvl6pPr marL="22860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6pPr>
            <a:lvl7pPr marL="27432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7pPr>
            <a:lvl8pPr marL="32004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8pPr>
            <a:lvl9pPr marL="3657600" defTabSz="457200">
              <a:defRPr sz="1800"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r"/>
            <a:r>
              <a:rPr lang="ru-RU" sz="1100" b="1" dirty="0">
                <a:solidFill>
                  <a:prstClr val="black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более подробная информация доступна по ссылке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ln w="19050">
            <a:solidFill>
              <a:srgbClr val="002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4842" y="986546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218428" y="1375770"/>
          <a:ext cx="7106297" cy="255247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1156042">
                  <a:extLst>
                    <a:ext uri="{9D8B030D-6E8A-4147-A177-3AD203B41FA5}">
                      <a16:colId xmlns:a16="http://schemas.microsoft.com/office/drawing/2014/main" xmlns="" val="2411965636"/>
                    </a:ext>
                  </a:extLst>
                </a:gridCol>
                <a:gridCol w="5950255">
                  <a:extLst>
                    <a:ext uri="{9D8B030D-6E8A-4147-A177-3AD203B41FA5}">
                      <a16:colId xmlns:a16="http://schemas.microsoft.com/office/drawing/2014/main" xmlns="" val="1622346049"/>
                    </a:ext>
                  </a:extLst>
                </a:gridCol>
              </a:tblGrid>
              <a:tr h="851707"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заемщик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4012" indent="-171450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Субъекты МСП; 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Лизинговые и </a:t>
                      </a: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факторинговые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компании;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Микрофинансовые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организации;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Организации, управляющей объектами инфраструктуры поддержки субъектов МСП;  </a:t>
                      </a:r>
                    </a:p>
                    <a:p>
                      <a:pPr marL="361950" indent="-179388" algn="l" rtl="0" fontAlgn="ctr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Самозанятые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98789319"/>
                  </a:ext>
                </a:extLst>
              </a:tr>
              <a:tr h="632212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цели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54012" indent="-171450" algn="l" defTabSz="1093324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Инвестиционные цели;</a:t>
                      </a:r>
                    </a:p>
                    <a:p>
                      <a:pPr marL="361950" indent="-179388" algn="l" defTabSz="1093324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Пополнение оборотных средств; </a:t>
                      </a:r>
                    </a:p>
                    <a:p>
                      <a:pPr marL="361950" indent="-179388" algn="l" defTabSz="1093324" rtl="0" eaLnBrk="1" fontAlgn="ctr" latinLnBrk="0" hangingPunct="1"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Рефинансирование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031766475"/>
                  </a:ext>
                </a:extLst>
              </a:tr>
              <a:tr h="397452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размер кредита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6195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от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3 млн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рублей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1 млрд рублей</a:t>
                      </a:r>
                    </a:p>
                    <a:p>
                      <a:pPr marL="36195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(до 4 млрд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рублей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на одного заемщика) 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6195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500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тыс. рублей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для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самозанятых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срок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marR="0" lvl="0" indent="9525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5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36195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3 лет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(по льготной ставке),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далее на условиях, определенных банком</a:t>
                      </a:r>
                    </a:p>
                    <a:p>
                      <a:pPr marL="266700" marR="0" lvl="0" indent="9525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5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33843978"/>
                  </a:ext>
                </a:extLst>
              </a:tr>
              <a:tr h="294205">
                <a:tc>
                  <a:txBody>
                    <a:bodyPr/>
                    <a:lstStyle/>
                    <a:p>
                      <a:pPr marL="0" marR="0" lvl="0" indent="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% ставка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marR="0" lvl="0" indent="95250" algn="l" defTabSz="109332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8,5%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годовых</a:t>
                      </a:r>
                    </a:p>
                  </a:txBody>
                  <a:tcPr marL="6177" marR="6177" marT="6177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88527727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/>
          </p:nvPr>
        </p:nvGraphicFramePr>
        <p:xfrm>
          <a:off x="144842" y="4542470"/>
          <a:ext cx="10391491" cy="2445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3983">
                  <a:extLst>
                    <a:ext uri="{9D8B030D-6E8A-4147-A177-3AD203B41FA5}">
                      <a16:colId xmlns:a16="http://schemas.microsoft.com/office/drawing/2014/main" xmlns="" val="3350075379"/>
                    </a:ext>
                  </a:extLst>
                </a:gridCol>
                <a:gridCol w="8507508">
                  <a:extLst>
                    <a:ext uri="{9D8B030D-6E8A-4147-A177-3AD203B41FA5}">
                      <a16:colId xmlns:a16="http://schemas.microsoft.com/office/drawing/2014/main" xmlns="" val="1301673309"/>
                    </a:ext>
                  </a:extLst>
                </a:gridCol>
              </a:tblGrid>
              <a:tr h="687435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Доля финансирования 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инвестиционного проекта </a:t>
                      </a:r>
                      <a:br>
                        <a:rPr lang="ru-RU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за счет заемных средств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Не более  80% — 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54802260"/>
                  </a:ext>
                </a:extLst>
              </a:tr>
              <a:tr h="778289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Требования </a:t>
                      </a:r>
                    </a:p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</a:t>
                      </a: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 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инвестиционным проектам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Для инвестиционных кредитов в размере более 500 млн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266700" lvl="0" indent="-889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Положительная чистая приведенная стоимость проекта   </a:t>
                      </a:r>
                    </a:p>
                    <a:p>
                      <a:pPr marL="266700" lvl="0" indent="-889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Внутренняя норма рентабельности превышает ставку дисконтирования.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8602141"/>
                  </a:ext>
                </a:extLst>
              </a:tr>
              <a:tr h="778289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rgbClr val="2240AD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Финансовые требования </a:t>
                      </a:r>
                    </a:p>
                    <a:p>
                      <a:pPr marL="0" marR="0" lvl="0" indent="0" algn="l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 заемщику</a:t>
                      </a: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7800" lvl="0" indent="-1778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</a:t>
                      </a:r>
                      <a:b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</a:b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(кроме SPV компаний);</a:t>
                      </a:r>
                    </a:p>
                    <a:p>
                      <a:pPr marL="177800" lvl="0" indent="-1778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Показатель «Общий долг / Операционная прибыль» заемщика (или группы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компаний)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не превышает 10, за исключением сферы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строительства;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Helvetica" panose="020B0604020202020204" pitchFamily="34" charset="0"/>
                      </a:endParaRPr>
                    </a:p>
                    <a:p>
                      <a:pPr marL="177800" lvl="0" indent="-177800" algn="l" defTabSz="1093324" rtl="0" eaLnBrk="1" fontAlgn="ctr" latinLnBrk="0" hangingPunct="1">
                        <a:spcBef>
                          <a:spcPts val="0"/>
                        </a:spcBef>
                        <a:spcAft>
                          <a:spcPts val="1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Helvetica" panose="020B0604020202020204" pitchFamily="34" charset="0"/>
                        </a:rPr>
                        <a:t>Не применяются процедуры несостоятельности (банкротства).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2240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1154117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4842" y="4205575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проектам и заемщикам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448550" y="977759"/>
            <a:ext cx="3087783" cy="3375166"/>
          </a:xfrm>
          <a:prstGeom prst="rect">
            <a:avLst/>
          </a:prstGeom>
          <a:solidFill>
            <a:srgbClr val="0022A9">
              <a:alpha val="13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60503" y="1129729"/>
            <a:ext cx="2805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628A2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деятельности заемщика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60503" y="1455689"/>
            <a:ext cx="3074160" cy="2814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Любые виды предпринимательской деятельности, в том числе деятельность </a:t>
            </a:r>
            <a:b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</a:b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по производству и реализации подакцизных товаров, а также по добыче и реализации полезных ископаемых, </a:t>
            </a:r>
          </a:p>
          <a:p>
            <a:pPr lvl="0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tabLst>
                <a:tab pos="266700" algn="l"/>
              </a:tabLst>
              <a:defRPr/>
            </a:pPr>
            <a:r>
              <a:rPr lang="ru-RU" sz="1000" b="1" dirty="0">
                <a:latin typeface="Century Gothic" panose="020B0502020202020204" pitchFamily="34" charset="0"/>
                <a:cs typeface="Helvetica" panose="020B0604020202020204" pitchFamily="34" charset="0"/>
              </a:rPr>
              <a:t>КРОМЕ</a:t>
            </a: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 (ч.3 ст.14 ФЗ № 209-ФЗ):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Игорный бизнес;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Участники соглашений о разделе продукции; 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Кредитные организации;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Страховые организации;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Инвестиционные фонды; 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Негосударственные пенсионные фонды;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Профессиональные участники рынка ценных бумаг; </a:t>
            </a:r>
          </a:p>
          <a:p>
            <a:pPr marL="85725" lvl="0" indent="-85725" defTabSz="1093324" fontAlgn="ctr">
              <a:lnSpc>
                <a:spcPts val="11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ru-RU" sz="1000" dirty="0">
                <a:latin typeface="Century Gothic" panose="020B0502020202020204" pitchFamily="34" charset="0"/>
                <a:cs typeface="Helvetica" panose="020B0604020202020204" pitchFamily="34" charset="0"/>
              </a:rPr>
              <a:t>Ломбарды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275641"/>
            <a:ext cx="1573694" cy="394349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96A2B62-1B9A-B24D-844B-DD1823BA1CD2}"/>
              </a:ext>
            </a:extLst>
          </p:cNvPr>
          <p:cNvSpPr/>
          <p:nvPr/>
        </p:nvSpPr>
        <p:spPr>
          <a:xfrm>
            <a:off x="8762090" y="364629"/>
            <a:ext cx="19397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</a:pPr>
            <a:r>
              <a:rPr lang="en-US" sz="1400" b="1" i="1" dirty="0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#</a:t>
            </a:r>
            <a:r>
              <a:rPr lang="ru-RU" sz="1400" b="1" i="1" dirty="0" err="1">
                <a:solidFill>
                  <a:srgbClr val="F83458"/>
                </a:solidFill>
                <a:latin typeface="Century Gothic" panose="020B0502020202020204" pitchFamily="34" charset="0"/>
                <a:ea typeface="+mj-ea"/>
                <a:cs typeface="+mj-cs"/>
              </a:rPr>
              <a:t>финансы_мсп</a:t>
            </a:r>
            <a:endParaRPr lang="ru-RU" sz="1400" b="1" i="1" dirty="0">
              <a:solidFill>
                <a:srgbClr val="F83458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32C7F7F8-9787-7243-887A-B724C2F3F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8" t="7348" r="8806" b="7221"/>
          <a:stretch/>
        </p:blipFill>
        <p:spPr bwMode="auto">
          <a:xfrm>
            <a:off x="9863888" y="6744231"/>
            <a:ext cx="605036" cy="6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2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A568FDB8-086E-4AFE-83B3-F4E1050BFE15}" vid="{033AE83B-7C0A-43F7-B437-6EC35A0AD09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2961</TotalTime>
  <Words>5294</Words>
  <Application>Microsoft Office PowerPoint</Application>
  <PresentationFormat>Произвольный</PresentationFormat>
  <Paragraphs>953</Paragraphs>
  <Slides>26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Helvetica</vt:lpstr>
      <vt:lpstr>Tahoma</vt:lpstr>
      <vt:lpstr>Times New Roman</vt:lpstr>
      <vt:lpstr>Trebuchet MS</vt:lpstr>
      <vt:lpstr>Wingdings</vt:lpstr>
      <vt:lpstr>Тема1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Абрамова Евгения Вадимовна</dc:creator>
  <cp:lastModifiedBy>Хализова Валерия Дмитриевна</cp:lastModifiedBy>
  <cp:revision>235</cp:revision>
  <cp:lastPrinted>2021-02-03T17:44:03Z</cp:lastPrinted>
  <dcterms:created xsi:type="dcterms:W3CDTF">2021-02-03T17:39:42Z</dcterms:created>
  <dcterms:modified xsi:type="dcterms:W3CDTF">2021-04-06T11:38:34Z</dcterms:modified>
</cp:coreProperties>
</file>